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001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1"/>
    <a:srgbClr val="4472C4"/>
    <a:srgbClr val="FFFFFF"/>
    <a:srgbClr val="E17478"/>
    <a:srgbClr val="006DA3"/>
    <a:srgbClr val="BFBFBF"/>
    <a:srgbClr val="F79646"/>
    <a:srgbClr val="70AD47"/>
    <a:srgbClr val="5B9BD5"/>
    <a:srgbClr val="1E4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1"/>
    <p:restoredTop sz="96327"/>
  </p:normalViewPr>
  <p:slideViewPr>
    <p:cSldViewPr snapToGrid="0" snapToObjects="1">
      <p:cViewPr varScale="1">
        <p:scale>
          <a:sx n="147" d="100"/>
          <a:sy n="147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9905CF9-71A4-41EB-92BE-44E9AA73B9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2F8DCF-F0A4-4BCD-ACCF-41AB0AF2EE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8DC6-0C5B-4D7B-A5ED-54891EEF2096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C653E-6DF2-4B98-8079-6F2B43825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239DAD-D6FE-4A93-A6A3-798BA94D87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79346-782B-47A0-AE2B-E1876A23B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39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978A-E098-4E92-8D47-7D81077AFAC5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67A9-F052-4127-923B-7AFDBE97FD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C63D36-4872-E3C4-35FA-2F2F3B0D3CC3}"/>
              </a:ext>
            </a:extLst>
          </p:cNvPr>
          <p:cNvSpPr txBox="1"/>
          <p:nvPr userDrawn="1"/>
        </p:nvSpPr>
        <p:spPr>
          <a:xfrm>
            <a:off x="3119082" y="4900133"/>
            <a:ext cx="38199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latin typeface="Poppins" pitchFamily="2" charset="77"/>
                <a:cs typeface="Poppins" pitchFamily="2" charset="77"/>
              </a:rPr>
              <a:t>Retours d ’experience ACV – </a:t>
            </a:r>
            <a:r>
              <a:rPr lang="en-US" sz="800" b="1" dirty="0" err="1">
                <a:latin typeface="Poppins" pitchFamily="2" charset="77"/>
                <a:cs typeface="Poppins" pitchFamily="2" charset="77"/>
              </a:rPr>
              <a:t>Adhérents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 B4C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8826D20-D56D-27C9-7A70-A71F89479E90}"/>
              </a:ext>
            </a:extLst>
          </p:cNvPr>
          <p:cNvCxnSpPr/>
          <p:nvPr userDrawn="1"/>
        </p:nvCxnSpPr>
        <p:spPr>
          <a:xfrm>
            <a:off x="444348" y="4962738"/>
            <a:ext cx="247512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6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1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4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1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1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91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FEBA-13C5-604A-A5D2-3EB138767B59}" type="datetimeFigureOut"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56B5-5A53-6340-9C8A-CBBEA84F3D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A08D7332-80A7-11C7-B87B-DBDA29011810}"/>
              </a:ext>
            </a:extLst>
          </p:cNvPr>
          <p:cNvSpPr/>
          <p:nvPr/>
        </p:nvSpPr>
        <p:spPr bwMode="auto">
          <a:xfrm>
            <a:off x="-7258" y="-6722"/>
            <a:ext cx="7336680" cy="1016758"/>
          </a:xfrm>
          <a:prstGeom prst="rect">
            <a:avLst/>
          </a:prstGeom>
          <a:solidFill>
            <a:srgbClr val="00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Forme libre 14">
            <a:extLst>
              <a:ext uri="{FF2B5EF4-FFF2-40B4-BE49-F238E27FC236}">
                <a16:creationId xmlns:a16="http://schemas.microsoft.com/office/drawing/2014/main" id="{80028B51-7DCF-9A37-2145-FC62311AA12E}"/>
              </a:ext>
            </a:extLst>
          </p:cNvPr>
          <p:cNvSpPr/>
          <p:nvPr/>
        </p:nvSpPr>
        <p:spPr bwMode="auto">
          <a:xfrm rot="5400000">
            <a:off x="155985" y="167737"/>
            <a:ext cx="212829" cy="118192"/>
          </a:xfrm>
          <a:custGeom>
            <a:avLst/>
            <a:gdLst>
              <a:gd name="connsiteX0" fmla="*/ 0 w 1095595"/>
              <a:gd name="connsiteY0" fmla="*/ 0 h 608420"/>
              <a:gd name="connsiteX1" fmla="*/ 0 w 1095595"/>
              <a:gd name="connsiteY1" fmla="*/ 608420 h 608420"/>
              <a:gd name="connsiteX2" fmla="*/ 1095595 w 1095595"/>
              <a:gd name="connsiteY2" fmla="*/ 608420 h 608420"/>
              <a:gd name="connsiteX3" fmla="*/ 1084650 w 1095595"/>
              <a:gd name="connsiteY3" fmla="*/ 497466 h 608420"/>
              <a:gd name="connsiteX4" fmla="*/ 487390 w 1095595"/>
              <a:gd name="connsiteY4" fmla="*/ 0 h 60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95" h="608420" extrusionOk="0">
                <a:moveTo>
                  <a:pt x="0" y="0"/>
                </a:moveTo>
                <a:lnTo>
                  <a:pt x="0" y="608420"/>
                </a:lnTo>
                <a:lnTo>
                  <a:pt x="1095595" y="608420"/>
                </a:lnTo>
                <a:lnTo>
                  <a:pt x="1084650" y="497466"/>
                </a:lnTo>
                <a:cubicBezTo>
                  <a:pt x="1027802" y="213563"/>
                  <a:pt x="782000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7417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75" name="Forme libre 13">
            <a:extLst>
              <a:ext uri="{FF2B5EF4-FFF2-40B4-BE49-F238E27FC236}">
                <a16:creationId xmlns:a16="http://schemas.microsoft.com/office/drawing/2014/main" id="{728B8829-EFF4-A38C-5FE4-4DC0509125D4}"/>
              </a:ext>
            </a:extLst>
          </p:cNvPr>
          <p:cNvSpPr/>
          <p:nvPr/>
        </p:nvSpPr>
        <p:spPr bwMode="auto">
          <a:xfrm rot="5400000" flipH="1">
            <a:off x="155985" y="590431"/>
            <a:ext cx="212829" cy="118192"/>
          </a:xfrm>
          <a:custGeom>
            <a:avLst/>
            <a:gdLst>
              <a:gd name="connsiteX0" fmla="*/ 0 w 1095595"/>
              <a:gd name="connsiteY0" fmla="*/ 0 h 608420"/>
              <a:gd name="connsiteX1" fmla="*/ 0 w 1095595"/>
              <a:gd name="connsiteY1" fmla="*/ 608420 h 608420"/>
              <a:gd name="connsiteX2" fmla="*/ 1095595 w 1095595"/>
              <a:gd name="connsiteY2" fmla="*/ 608420 h 608420"/>
              <a:gd name="connsiteX3" fmla="*/ 1084650 w 1095595"/>
              <a:gd name="connsiteY3" fmla="*/ 497466 h 608420"/>
              <a:gd name="connsiteX4" fmla="*/ 487390 w 1095595"/>
              <a:gd name="connsiteY4" fmla="*/ 0 h 60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95" h="608420" extrusionOk="0">
                <a:moveTo>
                  <a:pt x="0" y="0"/>
                </a:moveTo>
                <a:lnTo>
                  <a:pt x="0" y="608420"/>
                </a:lnTo>
                <a:lnTo>
                  <a:pt x="1095595" y="608420"/>
                </a:lnTo>
                <a:lnTo>
                  <a:pt x="1084650" y="497466"/>
                </a:lnTo>
                <a:cubicBezTo>
                  <a:pt x="1027802" y="213563"/>
                  <a:pt x="782000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7417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CBC4199D-72DE-2ECD-7844-00C7C7BDA7DC}"/>
              </a:ext>
            </a:extLst>
          </p:cNvPr>
          <p:cNvSpPr txBox="1"/>
          <p:nvPr/>
        </p:nvSpPr>
        <p:spPr bwMode="auto">
          <a:xfrm>
            <a:off x="522784" y="258403"/>
            <a:ext cx="4612077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Poppins"/>
                <a:cs typeface="Poppins"/>
              </a:rPr>
              <a:t>Retours d’expérience</a:t>
            </a:r>
          </a:p>
          <a:p>
            <a:pPr>
              <a:spcAft>
                <a:spcPts val="400"/>
              </a:spcAft>
              <a:defRPr/>
            </a:pPr>
            <a:r>
              <a:rPr lang="fr-FR" sz="1300" b="1" kern="0" dirty="0">
                <a:solidFill>
                  <a:schemeClr val="bg1"/>
                </a:solidFill>
                <a:latin typeface="Poppins"/>
                <a:cs typeface="Poppins"/>
              </a:rPr>
              <a:t>Analyse environnementale des produits biosourcés</a:t>
            </a:r>
            <a:endParaRPr kumimoji="0" lang="fr-FR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1083" name="Image 1082">
            <a:extLst>
              <a:ext uri="{FF2B5EF4-FFF2-40B4-BE49-F238E27FC236}">
                <a16:creationId xmlns:a16="http://schemas.microsoft.com/office/drawing/2014/main" id="{80FA575E-81FF-767A-BF45-F09F9336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22250" y="4828309"/>
            <a:ext cx="175603" cy="238680"/>
          </a:xfrm>
          <a:prstGeom prst="rect">
            <a:avLst/>
          </a:prstGeom>
        </p:spPr>
      </p:pic>
      <p:pic>
        <p:nvPicPr>
          <p:cNvPr id="1085" name="Graphique 1084" descr="Graphique en radar avec un remplissage uni">
            <a:extLst>
              <a:ext uri="{FF2B5EF4-FFF2-40B4-BE49-F238E27FC236}">
                <a16:creationId xmlns:a16="http://schemas.microsoft.com/office/drawing/2014/main" id="{79671C24-A164-060E-DE38-0D4AEC3BB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7045" y="303759"/>
            <a:ext cx="526193" cy="526193"/>
          </a:xfrm>
          <a:prstGeom prst="rect">
            <a:avLst/>
          </a:prstGeom>
        </p:spPr>
      </p:pic>
      <p:sp>
        <p:nvSpPr>
          <p:cNvPr id="1091" name="Rectangle 1090">
            <a:extLst>
              <a:ext uri="{FF2B5EF4-FFF2-40B4-BE49-F238E27FC236}">
                <a16:creationId xmlns:a16="http://schemas.microsoft.com/office/drawing/2014/main" id="{2CD12FD6-6621-26E1-12A0-6548D2F71B73}"/>
              </a:ext>
            </a:extLst>
          </p:cNvPr>
          <p:cNvSpPr/>
          <p:nvPr/>
        </p:nvSpPr>
        <p:spPr bwMode="auto">
          <a:xfrm>
            <a:off x="3490891" y="1211676"/>
            <a:ext cx="5261038" cy="3387345"/>
          </a:xfrm>
          <a:custGeom>
            <a:avLst/>
            <a:gdLst>
              <a:gd name="connsiteX0" fmla="*/ 0 w 5261038"/>
              <a:gd name="connsiteY0" fmla="*/ 0 h 3387345"/>
              <a:gd name="connsiteX1" fmla="*/ 552409 w 5261038"/>
              <a:gd name="connsiteY1" fmla="*/ 0 h 3387345"/>
              <a:gd name="connsiteX2" fmla="*/ 1315260 w 5261038"/>
              <a:gd name="connsiteY2" fmla="*/ 0 h 3387345"/>
              <a:gd name="connsiteX3" fmla="*/ 2025500 w 5261038"/>
              <a:gd name="connsiteY3" fmla="*/ 0 h 3387345"/>
              <a:gd name="connsiteX4" fmla="*/ 2525298 w 5261038"/>
              <a:gd name="connsiteY4" fmla="*/ 0 h 3387345"/>
              <a:gd name="connsiteX5" fmla="*/ 3235538 w 5261038"/>
              <a:gd name="connsiteY5" fmla="*/ 0 h 3387345"/>
              <a:gd name="connsiteX6" fmla="*/ 3893168 w 5261038"/>
              <a:gd name="connsiteY6" fmla="*/ 0 h 3387345"/>
              <a:gd name="connsiteX7" fmla="*/ 4550798 w 5261038"/>
              <a:gd name="connsiteY7" fmla="*/ 0 h 3387345"/>
              <a:gd name="connsiteX8" fmla="*/ 5261038 w 5261038"/>
              <a:gd name="connsiteY8" fmla="*/ 0 h 3387345"/>
              <a:gd name="connsiteX9" fmla="*/ 5261038 w 5261038"/>
              <a:gd name="connsiteY9" fmla="*/ 643596 h 3387345"/>
              <a:gd name="connsiteX10" fmla="*/ 5261038 w 5261038"/>
              <a:gd name="connsiteY10" fmla="*/ 1253318 h 3387345"/>
              <a:gd name="connsiteX11" fmla="*/ 5261038 w 5261038"/>
              <a:gd name="connsiteY11" fmla="*/ 1829166 h 3387345"/>
              <a:gd name="connsiteX12" fmla="*/ 5261038 w 5261038"/>
              <a:gd name="connsiteY12" fmla="*/ 2405015 h 3387345"/>
              <a:gd name="connsiteX13" fmla="*/ 5261038 w 5261038"/>
              <a:gd name="connsiteY13" fmla="*/ 3387345 h 3387345"/>
              <a:gd name="connsiteX14" fmla="*/ 4761239 w 5261038"/>
              <a:gd name="connsiteY14" fmla="*/ 3387345 h 3387345"/>
              <a:gd name="connsiteX15" fmla="*/ 4156220 w 5261038"/>
              <a:gd name="connsiteY15" fmla="*/ 3387345 h 3387345"/>
              <a:gd name="connsiteX16" fmla="*/ 3498590 w 5261038"/>
              <a:gd name="connsiteY16" fmla="*/ 3387345 h 3387345"/>
              <a:gd name="connsiteX17" fmla="*/ 2998792 w 5261038"/>
              <a:gd name="connsiteY17" fmla="*/ 3387345 h 3387345"/>
              <a:gd name="connsiteX18" fmla="*/ 2498993 w 5261038"/>
              <a:gd name="connsiteY18" fmla="*/ 3387345 h 3387345"/>
              <a:gd name="connsiteX19" fmla="*/ 1946584 w 5261038"/>
              <a:gd name="connsiteY19" fmla="*/ 3387345 h 3387345"/>
              <a:gd name="connsiteX20" fmla="*/ 1288954 w 5261038"/>
              <a:gd name="connsiteY20" fmla="*/ 3387345 h 3387345"/>
              <a:gd name="connsiteX21" fmla="*/ 0 w 5261038"/>
              <a:gd name="connsiteY21" fmla="*/ 3387345 h 3387345"/>
              <a:gd name="connsiteX22" fmla="*/ 0 w 5261038"/>
              <a:gd name="connsiteY22" fmla="*/ 2709876 h 3387345"/>
              <a:gd name="connsiteX23" fmla="*/ 0 w 5261038"/>
              <a:gd name="connsiteY23" fmla="*/ 2134027 h 3387345"/>
              <a:gd name="connsiteX24" fmla="*/ 0 w 5261038"/>
              <a:gd name="connsiteY24" fmla="*/ 1490432 h 3387345"/>
              <a:gd name="connsiteX25" fmla="*/ 0 w 5261038"/>
              <a:gd name="connsiteY25" fmla="*/ 779089 h 3387345"/>
              <a:gd name="connsiteX26" fmla="*/ 0 w 5261038"/>
              <a:gd name="connsiteY26" fmla="*/ 0 h 338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61038" h="3387345" extrusionOk="0">
                <a:moveTo>
                  <a:pt x="0" y="0"/>
                </a:moveTo>
                <a:cubicBezTo>
                  <a:pt x="138344" y="-1241"/>
                  <a:pt x="440283" y="993"/>
                  <a:pt x="552409" y="0"/>
                </a:cubicBezTo>
                <a:cubicBezTo>
                  <a:pt x="664535" y="-993"/>
                  <a:pt x="1145998" y="-14960"/>
                  <a:pt x="1315260" y="0"/>
                </a:cubicBezTo>
                <a:cubicBezTo>
                  <a:pt x="1484522" y="14960"/>
                  <a:pt x="1747517" y="-7547"/>
                  <a:pt x="2025500" y="0"/>
                </a:cubicBezTo>
                <a:cubicBezTo>
                  <a:pt x="2303483" y="7547"/>
                  <a:pt x="2342062" y="3676"/>
                  <a:pt x="2525298" y="0"/>
                </a:cubicBezTo>
                <a:cubicBezTo>
                  <a:pt x="2708534" y="-3676"/>
                  <a:pt x="2998753" y="5601"/>
                  <a:pt x="3235538" y="0"/>
                </a:cubicBezTo>
                <a:cubicBezTo>
                  <a:pt x="3472323" y="-5601"/>
                  <a:pt x="3675107" y="10250"/>
                  <a:pt x="3893168" y="0"/>
                </a:cubicBezTo>
                <a:cubicBezTo>
                  <a:pt x="4111229" y="-10250"/>
                  <a:pt x="4249129" y="4621"/>
                  <a:pt x="4550798" y="0"/>
                </a:cubicBezTo>
                <a:cubicBezTo>
                  <a:pt x="4852467" y="-4621"/>
                  <a:pt x="4966627" y="7452"/>
                  <a:pt x="5261038" y="0"/>
                </a:cubicBezTo>
                <a:cubicBezTo>
                  <a:pt x="5280785" y="277845"/>
                  <a:pt x="5271310" y="373063"/>
                  <a:pt x="5261038" y="643596"/>
                </a:cubicBezTo>
                <a:cubicBezTo>
                  <a:pt x="5250766" y="914129"/>
                  <a:pt x="5242496" y="1070019"/>
                  <a:pt x="5261038" y="1253318"/>
                </a:cubicBezTo>
                <a:cubicBezTo>
                  <a:pt x="5279580" y="1436617"/>
                  <a:pt x="5237999" y="1675376"/>
                  <a:pt x="5261038" y="1829166"/>
                </a:cubicBezTo>
                <a:cubicBezTo>
                  <a:pt x="5284077" y="1982956"/>
                  <a:pt x="5245109" y="2215058"/>
                  <a:pt x="5261038" y="2405015"/>
                </a:cubicBezTo>
                <a:cubicBezTo>
                  <a:pt x="5276967" y="2594972"/>
                  <a:pt x="5290556" y="3123682"/>
                  <a:pt x="5261038" y="3387345"/>
                </a:cubicBezTo>
                <a:cubicBezTo>
                  <a:pt x="5079293" y="3399929"/>
                  <a:pt x="4972320" y="3407172"/>
                  <a:pt x="4761239" y="3387345"/>
                </a:cubicBezTo>
                <a:cubicBezTo>
                  <a:pt x="4550158" y="3367518"/>
                  <a:pt x="4436921" y="3361112"/>
                  <a:pt x="4156220" y="3387345"/>
                </a:cubicBezTo>
                <a:cubicBezTo>
                  <a:pt x="3875519" y="3413578"/>
                  <a:pt x="3731179" y="3354596"/>
                  <a:pt x="3498590" y="3387345"/>
                </a:cubicBezTo>
                <a:cubicBezTo>
                  <a:pt x="3266001" y="3420095"/>
                  <a:pt x="3164471" y="3392934"/>
                  <a:pt x="2998792" y="3387345"/>
                </a:cubicBezTo>
                <a:cubicBezTo>
                  <a:pt x="2833113" y="3381756"/>
                  <a:pt x="2687068" y="3392528"/>
                  <a:pt x="2498993" y="3387345"/>
                </a:cubicBezTo>
                <a:cubicBezTo>
                  <a:pt x="2310918" y="3382162"/>
                  <a:pt x="2190479" y="3388747"/>
                  <a:pt x="1946584" y="3387345"/>
                </a:cubicBezTo>
                <a:cubicBezTo>
                  <a:pt x="1702689" y="3385943"/>
                  <a:pt x="1443134" y="3380626"/>
                  <a:pt x="1288954" y="3387345"/>
                </a:cubicBezTo>
                <a:cubicBezTo>
                  <a:pt x="1134774" y="3394065"/>
                  <a:pt x="452892" y="3413403"/>
                  <a:pt x="0" y="3387345"/>
                </a:cubicBezTo>
                <a:cubicBezTo>
                  <a:pt x="23615" y="3111591"/>
                  <a:pt x="-3991" y="3042207"/>
                  <a:pt x="0" y="2709876"/>
                </a:cubicBezTo>
                <a:cubicBezTo>
                  <a:pt x="3991" y="2377545"/>
                  <a:pt x="27045" y="2395797"/>
                  <a:pt x="0" y="2134027"/>
                </a:cubicBezTo>
                <a:cubicBezTo>
                  <a:pt x="-27045" y="1872257"/>
                  <a:pt x="-18844" y="1657718"/>
                  <a:pt x="0" y="1490432"/>
                </a:cubicBezTo>
                <a:cubicBezTo>
                  <a:pt x="18844" y="1323147"/>
                  <a:pt x="-4084" y="1098772"/>
                  <a:pt x="0" y="779089"/>
                </a:cubicBezTo>
                <a:cubicBezTo>
                  <a:pt x="4084" y="459406"/>
                  <a:pt x="-25447" y="215162"/>
                  <a:pt x="0" y="0"/>
                </a:cubicBezTo>
                <a:close/>
              </a:path>
            </a:pathLst>
          </a:custGeom>
          <a:noFill/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bg2"/>
                </a:solidFill>
                <a:latin typeface="Calibri"/>
                <a:cs typeface="Arial"/>
              </a:rPr>
              <a:t>Indiquez ici votre constat, votre analyse quant à l’évaluation environnementale des produits biosourcés (difficultés, freins rencontrés notamment).</a:t>
            </a:r>
            <a:endParaRPr lang="fr-FR" sz="1200" kern="0" dirty="0">
              <a:solidFill>
                <a:schemeClr val="tx1"/>
              </a:solidFill>
              <a:latin typeface="Calibri"/>
              <a:cs typeface="Arial"/>
            </a:endParaRP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89676A36-201A-F462-6EF2-FCC787D73CD4}"/>
              </a:ext>
            </a:extLst>
          </p:cNvPr>
          <p:cNvSpPr/>
          <p:nvPr/>
        </p:nvSpPr>
        <p:spPr bwMode="auto">
          <a:xfrm>
            <a:off x="5739909" y="3700040"/>
            <a:ext cx="2532666" cy="29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bg1"/>
                </a:solidFill>
                <a:latin typeface="Calibri"/>
                <a:cs typeface="Arial"/>
              </a:rPr>
              <a:t>Nous contacter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094" name="Graphique 1093" descr="Badge d'employé avec un remplissage uni">
            <a:extLst>
              <a:ext uri="{FF2B5EF4-FFF2-40B4-BE49-F238E27FC236}">
                <a16:creationId xmlns:a16="http://schemas.microsoft.com/office/drawing/2014/main" id="{D0E183F1-16BA-BC2C-45A5-4452FBCA1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6563" y="3641820"/>
            <a:ext cx="356803" cy="356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ED277A-BC13-ACBB-524B-9DACB227896F}"/>
              </a:ext>
            </a:extLst>
          </p:cNvPr>
          <p:cNvSpPr/>
          <p:nvPr/>
        </p:nvSpPr>
        <p:spPr bwMode="auto">
          <a:xfrm>
            <a:off x="203303" y="3005331"/>
            <a:ext cx="2986193" cy="1272977"/>
          </a:xfrm>
          <a:custGeom>
            <a:avLst/>
            <a:gdLst>
              <a:gd name="connsiteX0" fmla="*/ 0 w 2986193"/>
              <a:gd name="connsiteY0" fmla="*/ 0 h 1272977"/>
              <a:gd name="connsiteX1" fmla="*/ 537515 w 2986193"/>
              <a:gd name="connsiteY1" fmla="*/ 0 h 1272977"/>
              <a:gd name="connsiteX2" fmla="*/ 1194477 w 2986193"/>
              <a:gd name="connsiteY2" fmla="*/ 0 h 1272977"/>
              <a:gd name="connsiteX3" fmla="*/ 1821578 w 2986193"/>
              <a:gd name="connsiteY3" fmla="*/ 0 h 1272977"/>
              <a:gd name="connsiteX4" fmla="*/ 2329231 w 2986193"/>
              <a:gd name="connsiteY4" fmla="*/ 0 h 1272977"/>
              <a:gd name="connsiteX5" fmla="*/ 2986193 w 2986193"/>
              <a:gd name="connsiteY5" fmla="*/ 0 h 1272977"/>
              <a:gd name="connsiteX6" fmla="*/ 2986193 w 2986193"/>
              <a:gd name="connsiteY6" fmla="*/ 636489 h 1272977"/>
              <a:gd name="connsiteX7" fmla="*/ 2986193 w 2986193"/>
              <a:gd name="connsiteY7" fmla="*/ 1272977 h 1272977"/>
              <a:gd name="connsiteX8" fmla="*/ 2478540 w 2986193"/>
              <a:gd name="connsiteY8" fmla="*/ 1272977 h 1272977"/>
              <a:gd name="connsiteX9" fmla="*/ 1821578 w 2986193"/>
              <a:gd name="connsiteY9" fmla="*/ 1272977 h 1272977"/>
              <a:gd name="connsiteX10" fmla="*/ 1254201 w 2986193"/>
              <a:gd name="connsiteY10" fmla="*/ 1272977 h 1272977"/>
              <a:gd name="connsiteX11" fmla="*/ 597239 w 2986193"/>
              <a:gd name="connsiteY11" fmla="*/ 1272977 h 1272977"/>
              <a:gd name="connsiteX12" fmla="*/ 0 w 2986193"/>
              <a:gd name="connsiteY12" fmla="*/ 1272977 h 1272977"/>
              <a:gd name="connsiteX13" fmla="*/ 0 w 2986193"/>
              <a:gd name="connsiteY13" fmla="*/ 649218 h 1272977"/>
              <a:gd name="connsiteX14" fmla="*/ 0 w 2986193"/>
              <a:gd name="connsiteY14" fmla="*/ 0 h 127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193" h="1272977" extrusionOk="0">
                <a:moveTo>
                  <a:pt x="0" y="0"/>
                </a:moveTo>
                <a:cubicBezTo>
                  <a:pt x="158799" y="15963"/>
                  <a:pt x="381684" y="-5780"/>
                  <a:pt x="537515" y="0"/>
                </a:cubicBezTo>
                <a:cubicBezTo>
                  <a:pt x="693347" y="5780"/>
                  <a:pt x="929902" y="-25717"/>
                  <a:pt x="1194477" y="0"/>
                </a:cubicBezTo>
                <a:cubicBezTo>
                  <a:pt x="1459052" y="25717"/>
                  <a:pt x="1645575" y="-28562"/>
                  <a:pt x="1821578" y="0"/>
                </a:cubicBezTo>
                <a:cubicBezTo>
                  <a:pt x="1997581" y="28562"/>
                  <a:pt x="2156468" y="4859"/>
                  <a:pt x="2329231" y="0"/>
                </a:cubicBezTo>
                <a:cubicBezTo>
                  <a:pt x="2501994" y="-4859"/>
                  <a:pt x="2818423" y="22708"/>
                  <a:pt x="2986193" y="0"/>
                </a:cubicBezTo>
                <a:cubicBezTo>
                  <a:pt x="2960676" y="164071"/>
                  <a:pt x="3009965" y="498487"/>
                  <a:pt x="2986193" y="636489"/>
                </a:cubicBezTo>
                <a:cubicBezTo>
                  <a:pt x="2962421" y="774491"/>
                  <a:pt x="2999898" y="1143533"/>
                  <a:pt x="2986193" y="1272977"/>
                </a:cubicBezTo>
                <a:cubicBezTo>
                  <a:pt x="2830288" y="1265557"/>
                  <a:pt x="2633273" y="1249410"/>
                  <a:pt x="2478540" y="1272977"/>
                </a:cubicBezTo>
                <a:cubicBezTo>
                  <a:pt x="2323807" y="1296544"/>
                  <a:pt x="2055873" y="1252578"/>
                  <a:pt x="1821578" y="1272977"/>
                </a:cubicBezTo>
                <a:cubicBezTo>
                  <a:pt x="1587283" y="1293376"/>
                  <a:pt x="1432348" y="1250236"/>
                  <a:pt x="1254201" y="1272977"/>
                </a:cubicBezTo>
                <a:cubicBezTo>
                  <a:pt x="1076054" y="1295718"/>
                  <a:pt x="843992" y="1270319"/>
                  <a:pt x="597239" y="1272977"/>
                </a:cubicBezTo>
                <a:cubicBezTo>
                  <a:pt x="350486" y="1275635"/>
                  <a:pt x="154054" y="1270360"/>
                  <a:pt x="0" y="1272977"/>
                </a:cubicBezTo>
                <a:cubicBezTo>
                  <a:pt x="8465" y="1145124"/>
                  <a:pt x="-22114" y="959658"/>
                  <a:pt x="0" y="649218"/>
                </a:cubicBezTo>
                <a:cubicBezTo>
                  <a:pt x="22114" y="338778"/>
                  <a:pt x="16827" y="14941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 dirty="0">
                <a:solidFill>
                  <a:schemeClr val="bg2"/>
                </a:solidFill>
                <a:latin typeface="Calibri"/>
                <a:cs typeface="Arial"/>
              </a:rPr>
              <a:t>Etes-vous d’accord pour que votre témoignage soit partagé dans un document public?**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kern="0" dirty="0">
              <a:solidFill>
                <a:schemeClr val="bg2"/>
              </a:solidFill>
              <a:latin typeface="Calibri"/>
              <a:cs typeface="Arial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kern="0" dirty="0">
              <a:solidFill>
                <a:schemeClr val="bg2"/>
              </a:solidFill>
              <a:latin typeface="Calibri"/>
              <a:cs typeface="Arial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1" kern="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cs typeface="Arial"/>
              </a:rPr>
              <a:t>Oui/Non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713879C-A5DD-EDE8-3973-5362BB75BABC}"/>
              </a:ext>
            </a:extLst>
          </p:cNvPr>
          <p:cNvSpPr txBox="1"/>
          <p:nvPr/>
        </p:nvSpPr>
        <p:spPr>
          <a:xfrm>
            <a:off x="279102" y="4276483"/>
            <a:ext cx="27564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** Si oui, veillez à être vigilant concernant des éléments qui seraient confidentiels à votre sens (nom de votre entité, produit concerné).</a:t>
            </a:r>
          </a:p>
          <a:p>
            <a:r>
              <a:rPr lang="fr-FR" sz="7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Nous vous laissons libre de la portée de </a:t>
            </a:r>
            <a:r>
              <a:rPr lang="fr-FR" sz="70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votre message.</a:t>
            </a:r>
            <a:endParaRPr lang="fr-FR" sz="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0FEE3B-1060-5386-087D-7E05DAC4BEF5}"/>
              </a:ext>
            </a:extLst>
          </p:cNvPr>
          <p:cNvSpPr/>
          <p:nvPr/>
        </p:nvSpPr>
        <p:spPr bwMode="auto">
          <a:xfrm>
            <a:off x="284060" y="1219900"/>
            <a:ext cx="2688075" cy="1168358"/>
          </a:xfrm>
          <a:custGeom>
            <a:avLst/>
            <a:gdLst>
              <a:gd name="connsiteX0" fmla="*/ 0 w 2688075"/>
              <a:gd name="connsiteY0" fmla="*/ 0 h 1168358"/>
              <a:gd name="connsiteX1" fmla="*/ 618257 w 2688075"/>
              <a:gd name="connsiteY1" fmla="*/ 0 h 1168358"/>
              <a:gd name="connsiteX2" fmla="*/ 1344038 w 2688075"/>
              <a:gd name="connsiteY2" fmla="*/ 0 h 1168358"/>
              <a:gd name="connsiteX3" fmla="*/ 2042937 w 2688075"/>
              <a:gd name="connsiteY3" fmla="*/ 0 h 1168358"/>
              <a:gd name="connsiteX4" fmla="*/ 2688075 w 2688075"/>
              <a:gd name="connsiteY4" fmla="*/ 0 h 1168358"/>
              <a:gd name="connsiteX5" fmla="*/ 2688075 w 2688075"/>
              <a:gd name="connsiteY5" fmla="*/ 595863 h 1168358"/>
              <a:gd name="connsiteX6" fmla="*/ 2688075 w 2688075"/>
              <a:gd name="connsiteY6" fmla="*/ 1168358 h 1168358"/>
              <a:gd name="connsiteX7" fmla="*/ 1962295 w 2688075"/>
              <a:gd name="connsiteY7" fmla="*/ 1168358 h 1168358"/>
              <a:gd name="connsiteX8" fmla="*/ 1236515 w 2688075"/>
              <a:gd name="connsiteY8" fmla="*/ 1168358 h 1168358"/>
              <a:gd name="connsiteX9" fmla="*/ 0 w 2688075"/>
              <a:gd name="connsiteY9" fmla="*/ 1168358 h 1168358"/>
              <a:gd name="connsiteX10" fmla="*/ 0 w 2688075"/>
              <a:gd name="connsiteY10" fmla="*/ 595863 h 1168358"/>
              <a:gd name="connsiteX11" fmla="*/ 0 w 2688075"/>
              <a:gd name="connsiteY11" fmla="*/ 0 h 116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8075" h="1168358" extrusionOk="0">
                <a:moveTo>
                  <a:pt x="0" y="0"/>
                </a:moveTo>
                <a:cubicBezTo>
                  <a:pt x="176261" y="30743"/>
                  <a:pt x="387732" y="19531"/>
                  <a:pt x="618257" y="0"/>
                </a:cubicBezTo>
                <a:cubicBezTo>
                  <a:pt x="848782" y="-19531"/>
                  <a:pt x="1038600" y="-15159"/>
                  <a:pt x="1344038" y="0"/>
                </a:cubicBezTo>
                <a:cubicBezTo>
                  <a:pt x="1649476" y="15159"/>
                  <a:pt x="1852854" y="-33254"/>
                  <a:pt x="2042937" y="0"/>
                </a:cubicBezTo>
                <a:cubicBezTo>
                  <a:pt x="2233020" y="33254"/>
                  <a:pt x="2433160" y="-25855"/>
                  <a:pt x="2688075" y="0"/>
                </a:cubicBezTo>
                <a:cubicBezTo>
                  <a:pt x="2670813" y="183255"/>
                  <a:pt x="2679253" y="448665"/>
                  <a:pt x="2688075" y="595863"/>
                </a:cubicBezTo>
                <a:cubicBezTo>
                  <a:pt x="2696897" y="743061"/>
                  <a:pt x="2693997" y="948827"/>
                  <a:pt x="2688075" y="1168358"/>
                </a:cubicBezTo>
                <a:cubicBezTo>
                  <a:pt x="2443559" y="1172315"/>
                  <a:pt x="2240844" y="1154971"/>
                  <a:pt x="1962295" y="1168358"/>
                </a:cubicBezTo>
                <a:cubicBezTo>
                  <a:pt x="1683746" y="1181745"/>
                  <a:pt x="1416912" y="1151562"/>
                  <a:pt x="1236515" y="1168358"/>
                </a:cubicBezTo>
                <a:cubicBezTo>
                  <a:pt x="1056118" y="1185154"/>
                  <a:pt x="355893" y="1142332"/>
                  <a:pt x="0" y="1168358"/>
                </a:cubicBezTo>
                <a:cubicBezTo>
                  <a:pt x="-6270" y="909792"/>
                  <a:pt x="5664" y="751078"/>
                  <a:pt x="0" y="595863"/>
                </a:cubicBezTo>
                <a:cubicBezTo>
                  <a:pt x="-5664" y="440649"/>
                  <a:pt x="6875" y="1981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 dirty="0">
                <a:solidFill>
                  <a:schemeClr val="bg2"/>
                </a:solidFill>
                <a:latin typeface="Calibri"/>
                <a:cs typeface="Arial"/>
              </a:rPr>
              <a:t>Nom de votre structure*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kern="0" dirty="0">
              <a:solidFill>
                <a:schemeClr val="bg2"/>
              </a:solidFill>
              <a:latin typeface="Calibri"/>
              <a:cs typeface="Arial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1" kern="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cs typeface="Arial"/>
              </a:rPr>
              <a:t>XXXXXXXX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220DC2-BD6D-623C-C974-5BEDC249514C}"/>
              </a:ext>
            </a:extLst>
          </p:cNvPr>
          <p:cNvSpPr txBox="1"/>
          <p:nvPr/>
        </p:nvSpPr>
        <p:spPr>
          <a:xfrm>
            <a:off x="215687" y="2435510"/>
            <a:ext cx="275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latin typeface="Calibri" panose="020F0502020204030204" pitchFamily="34" charset="0"/>
                <a:ea typeface="Yu Gothic" panose="020B0400000000000000" pitchFamily="34" charset="-128"/>
              </a:rPr>
              <a:t>*Facultatif, vous pouvez choisir d’anonymiser votre témoignage en complétant par exemple de la manière suivante  « Une PME/grand groupe/acteur académique du secteur d’activité suivant … »</a:t>
            </a:r>
          </a:p>
          <a:p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204687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AR">
      <a:dk1>
        <a:srgbClr val="000000"/>
      </a:dk1>
      <a:lt1>
        <a:srgbClr val="FFFFFF"/>
      </a:lt1>
      <a:dk2>
        <a:srgbClr val="CE8A82"/>
      </a:dk2>
      <a:lt2>
        <a:srgbClr val="007071"/>
      </a:lt2>
      <a:accent1>
        <a:srgbClr val="00ABDA"/>
      </a:accent1>
      <a:accent2>
        <a:srgbClr val="07417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</TotalTime>
  <Words>121</Words>
  <Application>Microsoft Office PowerPoint</Application>
  <PresentationFormat>Affichage à l'écran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LEMARECHAL</dc:creator>
  <cp:lastModifiedBy>Audrey Magnin</cp:lastModifiedBy>
  <cp:revision>220</cp:revision>
  <dcterms:created xsi:type="dcterms:W3CDTF">2021-10-20T13:17:03Z</dcterms:created>
  <dcterms:modified xsi:type="dcterms:W3CDTF">2023-10-03T12:30:15Z</dcterms:modified>
</cp:coreProperties>
</file>