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2076137579" r:id="rId2"/>
  </p:sldIdLst>
  <p:sldSz cx="9144000" cy="5143500" type="screen16x9"/>
  <p:notesSz cx="9144000" cy="51435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D5ABB26-0587-4C30-8999-92F81FD0307C}">
  <a:tblStyle styleId="{2D5ABB26-0587-4C30-8999-92F81FD0307C}" styleName="No Style, No Grid">
    <a:wholeTbl>
      <a:tcTxStyle>
        <a:fontRef idx="min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lt1"/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/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dk1"/>
      </a:tcTxStyle>
      <a:tcStyle>
        <a:tcBdr/>
        <a:fill>
          <a:solidFill>
            <a:schemeClr val="lt1"/>
          </a:solidFill>
        </a:fill>
      </a:tcStyle>
    </a:lastCol>
    <a:firstCol>
      <a:tcTxStyle b="on">
        <a:fontRef idx="minor">
          <a:prstClr val="black"/>
        </a:fontRef>
        <a:schemeClr val="dk1"/>
      </a:tcTxStyle>
      <a:tcStyle>
        <a:tcBdr/>
        <a:fill>
          <a:solidFill>
            <a:schemeClr val="lt1"/>
          </a:solidFill>
        </a:fill>
      </a:tcStyle>
    </a:firstCol>
    <a:lastRow>
      <a:tcTxStyle b="on">
        <a:fontRef idx="minor">
          <a:prstClr val="black"/>
        </a:fontRef>
        <a:schemeClr val="dk1"/>
      </a:tcTxStyle>
      <a:tcStyle>
        <a:tcBdr>
          <a:top>
            <a:ln>
              <a:noFill/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dk1"/>
      </a:tcTxStyle>
      <a:tcStyle>
        <a:tcBdr>
          <a:bottom>
            <a:ln>
              <a:noFill/>
            </a:ln>
          </a:bottom>
        </a:tcBdr>
        <a:fill>
          <a:solidFill>
            <a:schemeClr val="l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8799B23B-EC83-4686-B30A-512413B5E67A}" styleName="Light Style 3 - Accent 3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accent3"/>
              </a:solidFill>
            </a:ln>
          </a:left>
          <a:right>
            <a:ln w="12700">
              <a:solidFill>
                <a:schemeClr val="accent3"/>
              </a:solidFill>
            </a:ln>
          </a:right>
          <a:top>
            <a:ln w="12700">
              <a:solidFill>
                <a:schemeClr val="accent3"/>
              </a:solidFill>
            </a:ln>
          </a:top>
          <a:bottom>
            <a:ln w="12700">
              <a:solidFill>
                <a:schemeClr val="accent3"/>
              </a:solidFill>
            </a:ln>
          </a:bottom>
          <a:insideH>
            <a:ln w="12700">
              <a:solidFill>
                <a:schemeClr val="accent3"/>
              </a:solidFill>
            </a:ln>
          </a:insideH>
          <a:insideV>
            <a:ln w="12700">
              <a:solidFill>
                <a:schemeClr val="accent3"/>
              </a:solidFill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dk1"/>
      </a:tcTxStyle>
      <a:tcStyle>
        <a:tcBdr/>
      </a:tcStyle>
    </a:lastCol>
    <a:firstCol>
      <a:tcTxStyle b="on">
        <a:fontRef idx="minor">
          <a:prstClr val="black"/>
        </a:fontRef>
        <a:schemeClr val="dk1"/>
      </a:tcTxStyle>
      <a:tcStyle>
        <a:tcBdr/>
      </a:tcStyle>
    </a:firstCol>
    <a:lastRow>
      <a:tcTxStyle b="on">
        <a:fontRef idx="minor">
          <a:prstClr val="black"/>
        </a:fontRef>
        <a:schemeClr val="dk1"/>
      </a:tcTxStyle>
      <a:tcStyle>
        <a:tcBdr>
          <a:top>
            <a:ln w="38100">
              <a:solidFill>
                <a:schemeClr val="accent3"/>
              </a:solidFill>
            </a:ln>
          </a:top>
        </a:tcBdr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dk1"/>
      </a:tcTxStyle>
      <a:tcStyle>
        <a:tcBdr>
          <a:bottom>
            <a:ln w="38100">
              <a:solidFill>
                <a:schemeClr val="accent3"/>
              </a:solidFill>
            </a:ln>
          </a:bottom>
        </a:tcBdr>
      </a:tcStyle>
    </a:firstRow>
    <a:neCell>
      <a:tcStyle>
        <a:tcBdr/>
      </a:tcStyle>
    </a:neCell>
    <a:nwCell>
      <a:tcStyle>
        <a:tcBdr/>
      </a:tcStyle>
    </a:nwCell>
  </a:tblStyle>
  <a:tblStyle styleId="{F2DE63D5-997A-4646-A377-4702673A728D}" styleName="Light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accent3"/>
              </a:solidFill>
            </a:ln>
          </a:left>
          <a:right>
            <a:ln w="12700">
              <a:solidFill>
                <a:schemeClr val="accent3"/>
              </a:solidFill>
            </a:ln>
          </a:right>
          <a:top>
            <a:ln w="12700">
              <a:solidFill>
                <a:schemeClr val="accent3"/>
              </a:solidFill>
            </a:ln>
          </a:top>
          <a:bottom>
            <a:ln w="12700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>
          <a:top>
            <a:ln w="12700">
              <a:solidFill>
                <a:schemeClr val="accent3"/>
              </a:solidFill>
            </a:ln>
          </a:top>
          <a:bottom>
            <a:ln w="12700">
              <a:solidFill>
                <a:schemeClr val="accent3"/>
              </a:solidFill>
            </a:ln>
          </a:bottom>
        </a:tcBdr>
        <a:fill>
          <a:solidFill>
            <a:schemeClr val="lt1"/>
          </a:solidFill>
        </a:fill>
      </a:tcStyle>
    </a:band1H>
    <a:band2H>
      <a:tcStyle>
        <a:tcBdr/>
      </a:tcStyle>
    </a:band2H>
    <a:band1V>
      <a:tcStyle>
        <a:tcBdr>
          <a:left>
            <a:ln w="12700">
              <a:solidFill>
                <a:schemeClr val="accent3"/>
              </a:solidFill>
            </a:ln>
          </a:left>
          <a:right>
            <a:ln w="12700">
              <a:solidFill>
                <a:schemeClr val="accent3"/>
              </a:solidFill>
            </a:ln>
          </a:right>
        </a:tcBdr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dk1"/>
      </a:tcTxStyle>
      <a:tcStyle>
        <a:tcBdr/>
      </a:tcStyle>
    </a:lastCol>
    <a:firstCol>
      <a:tcTxStyle b="on">
        <a:fontRef idx="minor">
          <a:prstClr val="black"/>
        </a:fontRef>
        <a:schemeClr val="dk1"/>
      </a:tcTxStyle>
      <a:tcStyle>
        <a:tcBdr/>
      </a:tcStyle>
    </a:firstCol>
    <a:lastRow>
      <a:tcTxStyle b="on">
        <a:fontRef idx="minor">
          <a:prstClr val="black"/>
        </a:fontRef>
        <a:schemeClr val="dk1"/>
      </a:tcTxStyle>
      <a:tcStyle>
        <a:tcBdr>
          <a:top>
            <a:ln w="38100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12700">
              <a:solidFill>
                <a:schemeClr val="accent3"/>
              </a:solidFill>
            </a:ln>
          </a:bottom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53" autoAdjust="0"/>
    <p:restoredTop sz="96283" autoAdjust="0"/>
  </p:normalViewPr>
  <p:slideViewPr>
    <p:cSldViewPr>
      <p:cViewPr varScale="1">
        <p:scale>
          <a:sx n="84" d="100"/>
          <a:sy n="84" d="100"/>
        </p:scale>
        <p:origin x="1782" y="84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2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idx="3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1FA56B5-5A53-6340-9C8A-CBBEA84F3DA8}" type="slidenum">
              <a:r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6543675" y="273844"/>
            <a:ext cx="1971675" cy="4358879"/>
          </a:xfrm>
        </p:spPr>
        <p:txBody>
          <a:bodyPr vert="eaVert"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628650" y="273844"/>
            <a:ext cx="5800725" cy="4358879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1FA56B5-5A53-6340-9C8A-CBBEA84F3DA8}" type="slidenum">
              <a:r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1FA56B5-5A53-6340-9C8A-CBBEA84F3DA8}" type="slidenum">
              <a:r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1FA56B5-5A53-6340-9C8A-CBBEA84F3DA8}" type="slidenum">
              <a:r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628650" y="1369218"/>
            <a:ext cx="3886200" cy="3263504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629150" y="1369218"/>
            <a:ext cx="3886200" cy="3263504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1FA56B5-5A53-6340-9C8A-CBBEA84F3DA8}" type="slidenum">
              <a:r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29841" y="273844"/>
            <a:ext cx="7886700" cy="994172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29842" y="1878806"/>
            <a:ext cx="3868340" cy="2763441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4629150" y="1878806"/>
            <a:ext cx="3887391" cy="2763441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1FA56B5-5A53-6340-9C8A-CBBEA84F3DA8}" type="slidenum">
              <a:r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1FA56B5-5A53-6340-9C8A-CBBEA84F3DA8}" type="slidenum">
              <a:r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1FA56B5-5A53-6340-9C8A-CBBEA84F3DA8}" type="slidenum">
              <a:r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1FA56B5-5A53-6340-9C8A-CBBEA84F3DA8}" type="slidenum">
              <a:r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>
              <a:defRPr/>
            </a:pPr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1FA56B5-5A53-6340-9C8A-CBBEA84F3DA8}" type="slidenum">
              <a:r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369218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1FA56B5-5A53-6340-9C8A-CBBEA84F3DA8}" type="slidenum">
              <a:r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685800">
        <a:lnSpc>
          <a:spcPct val="90000"/>
        </a:lnSpc>
        <a:spcBef>
          <a:spcPts val="0"/>
        </a:spcBef>
        <a:buNone/>
        <a:defRPr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>
        <a:lnSpc>
          <a:spcPct val="90000"/>
        </a:lnSpc>
        <a:spcBef>
          <a:spcPts val="750"/>
        </a:spcBef>
        <a:buFont typeface="Arial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1F7FF416-C145-4A80-884C-3687FAA35DA6}"/>
            </a:ext>
          </a:extLst>
        </p:cNvPr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19" name="Tableau 18">
            <a:extLst>
              <a:ext uri="{FF2B5EF4-FFF2-40B4-BE49-F238E27FC236}">
                <a16:creationId xmlns:a16="http://schemas.microsoft.com/office/drawing/2014/main" id="{CE8DCAC7-CE12-D381-E6A9-FF31B6A6E8E1}"/>
              </a:ext>
            </a:extLst>
          </p:cNvPr>
          <p:cNvGraphicFramePr>
            <a:graphicFrameLocks noGrp="1"/>
          </p:cNvGraphicFramePr>
          <p:nvPr/>
        </p:nvGraphicFramePr>
        <p:xfrm>
          <a:off x="6934911" y="500128"/>
          <a:ext cx="1618032" cy="19488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859">
                  <a:extLst>
                    <a:ext uri="{9D8B030D-6E8A-4147-A177-3AD203B41FA5}">
                      <a16:colId xmlns:a16="http://schemas.microsoft.com/office/drawing/2014/main" val="2662592043"/>
                    </a:ext>
                  </a:extLst>
                </a:gridCol>
                <a:gridCol w="1365173">
                  <a:extLst>
                    <a:ext uri="{9D8B030D-6E8A-4147-A177-3AD203B41FA5}">
                      <a16:colId xmlns:a16="http://schemas.microsoft.com/office/drawing/2014/main" val="2221118867"/>
                    </a:ext>
                  </a:extLst>
                </a:gridCol>
              </a:tblGrid>
              <a:tr h="180594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80933" marR="80933" marT="40467" marB="404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bg1"/>
                          </a:solidFill>
                        </a:rPr>
                        <a:t>Marchés</a:t>
                      </a:r>
                    </a:p>
                  </a:txBody>
                  <a:tcPr marL="80933" marR="80933" marT="40467" marB="40467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857903"/>
                  </a:ext>
                </a:extLst>
              </a:tr>
              <a:tr h="221288">
                <a:tc>
                  <a:txBody>
                    <a:bodyPr/>
                    <a:lstStyle/>
                    <a:p>
                      <a:pPr marL="0" algn="ctr" defTabSz="685800">
                        <a:lnSpc>
                          <a:spcPct val="150000"/>
                        </a:lnSpc>
                      </a:pPr>
                      <a:r>
                        <a:rPr lang="fr-FR" sz="1000" dirty="0">
                          <a:solidFill>
                            <a:schemeClr val="bg2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80933" marR="80933" marT="40467" marB="40467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900" dirty="0">
                          <a:solidFill>
                            <a:schemeClr val="bg2"/>
                          </a:solidFill>
                        </a:rPr>
                        <a:t>Substitut</a:t>
                      </a:r>
                    </a:p>
                  </a:txBody>
                  <a:tcPr marL="80933" marR="80933" marT="40467" marB="40467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6016681"/>
                  </a:ext>
                </a:extLst>
              </a:tr>
              <a:tr h="221288">
                <a:tc>
                  <a:txBody>
                    <a:bodyPr/>
                    <a:lstStyle/>
                    <a:p>
                      <a:pPr marL="0" algn="ctr" defTabSz="685800">
                        <a:lnSpc>
                          <a:spcPct val="150000"/>
                        </a:lnSpc>
                      </a:pPr>
                      <a:endParaRPr lang="fr-FR" sz="1000" dirty="0">
                        <a:solidFill>
                          <a:schemeClr val="bg2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933" marR="80933" marT="40467" marB="40467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900" dirty="0">
                          <a:solidFill>
                            <a:schemeClr val="bg2"/>
                          </a:solidFill>
                        </a:rPr>
                        <a:t>Laitier</a:t>
                      </a:r>
                    </a:p>
                  </a:txBody>
                  <a:tcPr marL="80933" marR="80933" marT="40467" marB="40467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0792493"/>
                  </a:ext>
                </a:extLst>
              </a:tr>
              <a:tr h="221288">
                <a:tc>
                  <a:txBody>
                    <a:bodyPr/>
                    <a:lstStyle/>
                    <a:p>
                      <a:pPr marL="0" marR="0" lvl="0" indent="0" algn="ctr" defTabSz="6858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933" marR="80933" marT="40467" marB="40467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900" dirty="0">
                          <a:solidFill>
                            <a:schemeClr val="bg2"/>
                          </a:solidFill>
                        </a:rPr>
                        <a:t>BVP/</a:t>
                      </a:r>
                      <a:r>
                        <a:rPr lang="fr-FR" sz="900" dirty="0" err="1">
                          <a:solidFill>
                            <a:schemeClr val="bg2"/>
                          </a:solidFill>
                        </a:rPr>
                        <a:t>Bakery</a:t>
                      </a:r>
                      <a:r>
                        <a:rPr lang="fr-FR" sz="900" dirty="0">
                          <a:solidFill>
                            <a:schemeClr val="bg2"/>
                          </a:solidFill>
                        </a:rPr>
                        <a:t>, snacking</a:t>
                      </a:r>
                    </a:p>
                  </a:txBody>
                  <a:tcPr marL="80933" marR="80933" marT="40467" marB="40467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727677"/>
                  </a:ext>
                </a:extLst>
              </a:tr>
              <a:tr h="221288">
                <a:tc>
                  <a:txBody>
                    <a:bodyPr/>
                    <a:lstStyle/>
                    <a:p>
                      <a:pPr marL="0" marR="0" lvl="0" indent="0" algn="ctr" defTabSz="6858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933" marR="80933" marT="40467" marB="40467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900" dirty="0">
                          <a:solidFill>
                            <a:schemeClr val="bg2"/>
                          </a:solidFill>
                        </a:rPr>
                        <a:t>Boisson</a:t>
                      </a:r>
                    </a:p>
                  </a:txBody>
                  <a:tcPr marL="80933" marR="80933" marT="40467" marB="40467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0224032"/>
                  </a:ext>
                </a:extLst>
              </a:tr>
              <a:tr h="221288">
                <a:tc>
                  <a:txBody>
                    <a:bodyPr/>
                    <a:lstStyle/>
                    <a:p>
                      <a:pPr marL="0" algn="ctr" defTabSz="685800">
                        <a:lnSpc>
                          <a:spcPct val="150000"/>
                        </a:lnSpc>
                      </a:pPr>
                      <a:endParaRPr lang="fr-FR" sz="10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933" marR="80933" marT="40467" marB="40467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dirty="0">
                          <a:solidFill>
                            <a:schemeClr val="bg2"/>
                          </a:solidFill>
                        </a:rPr>
                        <a:t>Nutraceutique</a:t>
                      </a:r>
                    </a:p>
                  </a:txBody>
                  <a:tcPr marL="80933" marR="80933" marT="40467" marB="40467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700205"/>
                  </a:ext>
                </a:extLst>
              </a:tr>
              <a:tr h="221288">
                <a:tc>
                  <a:txBody>
                    <a:bodyPr/>
                    <a:lstStyle/>
                    <a:p>
                      <a:pPr marL="0" algn="ctr" defTabSz="685800">
                        <a:lnSpc>
                          <a:spcPct val="150000"/>
                        </a:lnSpc>
                      </a:pPr>
                      <a:endParaRPr lang="fr-FR" sz="10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933" marR="80933" marT="40467" marB="40467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900" dirty="0" err="1">
                          <a:solidFill>
                            <a:schemeClr val="bg2"/>
                          </a:solidFill>
                        </a:rPr>
                        <a:t>Feed</a:t>
                      </a:r>
                      <a:r>
                        <a:rPr lang="fr-FR" sz="900" dirty="0">
                          <a:solidFill>
                            <a:schemeClr val="bg2"/>
                          </a:solidFill>
                        </a:rPr>
                        <a:t>/</a:t>
                      </a:r>
                      <a:r>
                        <a:rPr lang="fr-FR" sz="900" dirty="0" err="1">
                          <a:solidFill>
                            <a:schemeClr val="bg2"/>
                          </a:solidFill>
                        </a:rPr>
                        <a:t>Petfood</a:t>
                      </a:r>
                      <a:endParaRPr lang="fr-FR" sz="900" i="1" dirty="0">
                        <a:solidFill>
                          <a:schemeClr val="bg2"/>
                        </a:solidFill>
                      </a:endParaRPr>
                    </a:p>
                  </a:txBody>
                  <a:tcPr marL="80933" marR="80933" marT="40467" marB="40467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7071275"/>
                  </a:ext>
                </a:extLst>
              </a:tr>
            </a:tbl>
          </a:graphicData>
        </a:graphic>
      </p:graphicFrame>
      <p:sp>
        <p:nvSpPr>
          <p:cNvPr id="1344615116" name=" 83487461">
            <a:extLst>
              <a:ext uri="{FF2B5EF4-FFF2-40B4-BE49-F238E27FC236}">
                <a16:creationId xmlns:a16="http://schemas.microsoft.com/office/drawing/2014/main" id="{502AF988-2D5D-334A-F0B6-859E7A0A45E1}"/>
              </a:ext>
            </a:extLst>
          </p:cNvPr>
          <p:cNvSpPr/>
          <p:nvPr/>
        </p:nvSpPr>
        <p:spPr bwMode="auto">
          <a:xfrm>
            <a:off x="6524166" y="3695092"/>
            <a:ext cx="72307" cy="274346"/>
          </a:xfrm>
        </p:spPr>
        <p:txBody>
          <a:bodyPr rot="0" spcFirstLastPara="0" vertOverflow="overflow" horzOverflow="clip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685800" rtl="0">
              <a:defRPr/>
            </a:pPr>
            <a:endParaRPr sz="1350">
              <a:solidFill>
                <a:srgbClr val="000000"/>
              </a:solidFill>
              <a:latin typeface="Calibri"/>
              <a:cs typeface="Arial"/>
            </a:endParaRPr>
          </a:p>
        </p:txBody>
      </p:sp>
      <p:sp>
        <p:nvSpPr>
          <p:cNvPr id="420179560" name=" 2024184208">
            <a:extLst>
              <a:ext uri="{FF2B5EF4-FFF2-40B4-BE49-F238E27FC236}">
                <a16:creationId xmlns:a16="http://schemas.microsoft.com/office/drawing/2014/main" id="{A227BB63-02A5-076C-9846-6AE6A3334882}"/>
              </a:ext>
            </a:extLst>
          </p:cNvPr>
          <p:cNvSpPr/>
          <p:nvPr/>
        </p:nvSpPr>
        <p:spPr bwMode="auto">
          <a:xfrm>
            <a:off x="7824744" y="3916357"/>
            <a:ext cx="112541" cy="274346"/>
          </a:xfrm>
        </p:spPr>
        <p:txBody>
          <a:bodyPr rot="0" spcFirstLastPara="0" vertOverflow="overflow" horzOverflow="clip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685800" rtl="0">
              <a:defRPr/>
            </a:pPr>
            <a:endParaRPr sz="1350">
              <a:solidFill>
                <a:srgbClr val="000000"/>
              </a:solidFill>
              <a:latin typeface="Calibri"/>
              <a:cs typeface="Arial"/>
            </a:endParaRPr>
          </a:p>
        </p:txBody>
      </p:sp>
      <p:sp>
        <p:nvSpPr>
          <p:cNvPr id="5" name="Titre 2">
            <a:extLst>
              <a:ext uri="{FF2B5EF4-FFF2-40B4-BE49-F238E27FC236}">
                <a16:creationId xmlns:a16="http://schemas.microsoft.com/office/drawing/2014/main" id="{45751443-0749-A853-78CA-61C19F1290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64894" y="320867"/>
            <a:ext cx="5221511" cy="209673"/>
          </a:xfrm>
        </p:spPr>
        <p:txBody>
          <a:bodyPr>
            <a:normAutofit fontScale="90000"/>
          </a:bodyPr>
          <a:lstStyle/>
          <a:p>
            <a:r>
              <a:rPr lang="en-US" sz="1500" dirty="0" err="1"/>
              <a:t>Titre</a:t>
            </a:r>
            <a:r>
              <a:rPr lang="en-US" sz="1500" dirty="0"/>
              <a:t> : </a:t>
            </a:r>
            <a:r>
              <a:rPr lang="en-US" sz="1500" dirty="0">
                <a:highlight>
                  <a:srgbClr val="FFFF00"/>
                </a:highlight>
              </a:rPr>
              <a:t>XXX</a:t>
            </a:r>
            <a:endParaRPr lang="fr-FR" sz="1500" dirty="0">
              <a:highlight>
                <a:srgbClr val="FFFF00"/>
              </a:highlight>
            </a:endParaRPr>
          </a:p>
        </p:txBody>
      </p:sp>
      <p:graphicFrame>
        <p:nvGraphicFramePr>
          <p:cNvPr id="3" name="Tableau 4">
            <a:extLst>
              <a:ext uri="{FF2B5EF4-FFF2-40B4-BE49-F238E27FC236}">
                <a16:creationId xmlns:a16="http://schemas.microsoft.com/office/drawing/2014/main" id="{AAB992A5-3BBA-390B-BF77-905BD35AFCB9}"/>
              </a:ext>
            </a:extLst>
          </p:cNvPr>
          <p:cNvGraphicFramePr>
            <a:graphicFrameLocks noGrp="1"/>
          </p:cNvGraphicFramePr>
          <p:nvPr/>
        </p:nvGraphicFramePr>
        <p:xfrm>
          <a:off x="279520" y="1319995"/>
          <a:ext cx="6134629" cy="2816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1617">
                  <a:extLst>
                    <a:ext uri="{9D8B030D-6E8A-4147-A177-3AD203B41FA5}">
                      <a16:colId xmlns:a16="http://schemas.microsoft.com/office/drawing/2014/main" val="1891141954"/>
                    </a:ext>
                  </a:extLst>
                </a:gridCol>
                <a:gridCol w="4683012">
                  <a:extLst>
                    <a:ext uri="{9D8B030D-6E8A-4147-A177-3AD203B41FA5}">
                      <a16:colId xmlns:a16="http://schemas.microsoft.com/office/drawing/2014/main" val="885366452"/>
                    </a:ext>
                  </a:extLst>
                </a:gridCol>
              </a:tblGrid>
              <a:tr h="2270605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XXX </a:t>
                      </a:r>
                      <a:r>
                        <a:rPr lang="fr-FR" sz="11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votre expertise en tant qu’</a:t>
                      </a:r>
                      <a:r>
                        <a:rPr lang="fr-FR" sz="1100" b="0" i="1" kern="1200" dirty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apporteur de </a:t>
                      </a:r>
                      <a:r>
                        <a:rPr lang="fr-FR" sz="1100" b="0" i="1" kern="120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solution </a:t>
                      </a:r>
                      <a:r>
                        <a:rPr lang="fr-FR" sz="1100" b="0" i="1" dirty="0">
                          <a:solidFill>
                            <a:schemeClr val="tx1"/>
                          </a:solidFill>
                        </a:rPr>
                        <a:t>nouvelle techno/ingrédients</a:t>
                      </a:r>
                      <a:r>
                        <a:rPr lang="fr-FR" sz="11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besoin </a:t>
                      </a:r>
                      <a:r>
                        <a:rPr lang="fr-FR" sz="1100" b="0" i="1" dirty="0">
                          <a:solidFill>
                            <a:schemeClr val="tx1"/>
                          </a:solidFill>
                        </a:rPr>
                        <a:t>recherche partenaire, piste projet</a:t>
                      </a:r>
                      <a:r>
                        <a:rPr lang="fr-FR" sz="11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9288201"/>
                  </a:ext>
                </a:extLst>
              </a:tr>
              <a:tr h="54588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En savoir plus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highlight>
                            <a:srgbClr val="FFFF00"/>
                          </a:highlight>
                        </a:rPr>
                        <a:t>XXX</a:t>
                      </a:r>
                      <a:r>
                        <a:rPr lang="fr-FR" sz="1100" dirty="0">
                          <a:effectLst/>
                        </a:rPr>
                        <a:t> </a:t>
                      </a:r>
                      <a:r>
                        <a:rPr lang="fr-FR" sz="1100" i="1" dirty="0">
                          <a:effectLst/>
                        </a:rPr>
                        <a:t>(lien internet, slides PDF)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2183675"/>
                  </a:ext>
                </a:extLst>
              </a:tr>
            </a:tbl>
          </a:graphicData>
        </a:graphic>
      </p:graphicFrame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8E893D07-5396-F5C4-D2D7-47083937895F}"/>
              </a:ext>
            </a:extLst>
          </p:cNvPr>
          <p:cNvGraphicFramePr>
            <a:graphicFrameLocks noGrp="1"/>
          </p:cNvGraphicFramePr>
          <p:nvPr/>
        </p:nvGraphicFramePr>
        <p:xfrm>
          <a:off x="747739" y="4302890"/>
          <a:ext cx="5226852" cy="434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4893">
                  <a:extLst>
                    <a:ext uri="{9D8B030D-6E8A-4147-A177-3AD203B41FA5}">
                      <a16:colId xmlns:a16="http://schemas.microsoft.com/office/drawing/2014/main" val="1891141954"/>
                    </a:ext>
                  </a:extLst>
                </a:gridCol>
                <a:gridCol w="3911959">
                  <a:extLst>
                    <a:ext uri="{9D8B030D-6E8A-4147-A177-3AD203B41FA5}">
                      <a16:colId xmlns:a16="http://schemas.microsoft.com/office/drawing/2014/main" val="885366452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Contact*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9336865"/>
                  </a:ext>
                </a:extLst>
              </a:tr>
            </a:tbl>
          </a:graphicData>
        </a:graphic>
      </p:graphicFrame>
      <p:pic>
        <p:nvPicPr>
          <p:cNvPr id="6" name="Graphique 5" descr="Combiné avec un remplissage uni">
            <a:extLst>
              <a:ext uri="{FF2B5EF4-FFF2-40B4-BE49-F238E27FC236}">
                <a16:creationId xmlns:a16="http://schemas.microsoft.com/office/drawing/2014/main" id="{9C6034DF-E2C0-89BA-1D6F-3E404EA5B8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4386" y="4361612"/>
            <a:ext cx="284867" cy="284867"/>
          </a:xfrm>
          <a:prstGeom prst="rect">
            <a:avLst/>
          </a:prstGeom>
        </p:spPr>
      </p:pic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5AC1FB9F-B290-0795-6C17-4919705DBEB8}"/>
              </a:ext>
            </a:extLst>
          </p:cNvPr>
          <p:cNvGraphicFramePr>
            <a:graphicFrameLocks noGrp="1"/>
          </p:cNvGraphicFramePr>
          <p:nvPr/>
        </p:nvGraphicFramePr>
        <p:xfrm>
          <a:off x="6819553" y="3970980"/>
          <a:ext cx="1837011" cy="10816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543">
                  <a:extLst>
                    <a:ext uri="{9D8B030D-6E8A-4147-A177-3AD203B41FA5}">
                      <a16:colId xmlns:a16="http://schemas.microsoft.com/office/drawing/2014/main" val="2662592043"/>
                    </a:ext>
                  </a:extLst>
                </a:gridCol>
                <a:gridCol w="1538468">
                  <a:extLst>
                    <a:ext uri="{9D8B030D-6E8A-4147-A177-3AD203B41FA5}">
                      <a16:colId xmlns:a16="http://schemas.microsoft.com/office/drawing/2014/main" val="2221118867"/>
                    </a:ext>
                  </a:extLst>
                </a:gridCol>
              </a:tblGrid>
              <a:tr h="229524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80933" marR="80933" marT="40467" marB="404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bg1"/>
                          </a:solidFill>
                        </a:rPr>
                        <a:t>Maturité</a:t>
                      </a:r>
                    </a:p>
                  </a:txBody>
                  <a:tcPr marL="80933" marR="80933" marT="40467" marB="40467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857903"/>
                  </a:ext>
                </a:extLst>
              </a:tr>
              <a:tr h="275939">
                <a:tc>
                  <a:txBody>
                    <a:bodyPr/>
                    <a:lstStyle/>
                    <a:p>
                      <a:pPr marL="0" marR="0" lvl="0" indent="0" algn="ctr" defTabSz="685783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>
                          <a:solidFill>
                            <a:schemeClr val="bg2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900" dirty="0">
                          <a:solidFill>
                            <a:srgbClr val="FF0000"/>
                          </a:solidFill>
                        </a:rPr>
                        <a:t>En </a:t>
                      </a:r>
                      <a:r>
                        <a:rPr lang="fr-FR" sz="9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développement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6016681"/>
                  </a:ext>
                </a:extLst>
              </a:tr>
              <a:tr h="291275">
                <a:tc>
                  <a:txBody>
                    <a:bodyPr/>
                    <a:lstStyle/>
                    <a:p>
                      <a:pPr marL="0" algn="ctr" defTabSz="685800">
                        <a:lnSpc>
                          <a:spcPct val="150000"/>
                        </a:lnSpc>
                      </a:pPr>
                      <a:endParaRPr lang="fr-FR" sz="1000" dirty="0">
                        <a:solidFill>
                          <a:srgbClr val="FF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900" dirty="0">
                          <a:solidFill>
                            <a:srgbClr val="FF6600"/>
                          </a:solidFill>
                        </a:rPr>
                        <a:t>Prototype / Pilote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0792493"/>
                  </a:ext>
                </a:extLst>
              </a:tr>
              <a:tr h="275939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900" dirty="0">
                          <a:solidFill>
                            <a:srgbClr val="00B050"/>
                          </a:solidFill>
                        </a:rPr>
                        <a:t>Sur le marché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7071275"/>
                  </a:ext>
                </a:extLst>
              </a:tr>
            </a:tbl>
          </a:graphicData>
        </a:graphic>
      </p:graphicFrame>
      <p:pic>
        <p:nvPicPr>
          <p:cNvPr id="11" name="Graphique 10" descr="Thermomètre avec un remplissage uni">
            <a:extLst>
              <a:ext uri="{FF2B5EF4-FFF2-40B4-BE49-F238E27FC236}">
                <a16:creationId xmlns:a16="http://schemas.microsoft.com/office/drawing/2014/main" id="{A40D4F2F-C098-208A-C89F-AA32FED2F0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96129" y="3863762"/>
            <a:ext cx="317474" cy="313184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4790BDF3-F0CB-E062-D800-6F65526B1E9C}"/>
              </a:ext>
            </a:extLst>
          </p:cNvPr>
          <p:cNvSpPr txBox="1"/>
          <p:nvPr/>
        </p:nvSpPr>
        <p:spPr>
          <a:xfrm>
            <a:off x="5250157" y="190006"/>
            <a:ext cx="1583701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 rtl="0" fontAlgn="base"/>
            <a:r>
              <a:rPr lang="fr-FR" sz="1350" kern="1200" dirty="0">
                <a:solidFill>
                  <a:srgbClr val="000000"/>
                </a:solidFill>
                <a:highlight>
                  <a:srgbClr val="FFFF00"/>
                </a:highlight>
                <a:latin typeface="Heirloom"/>
                <a:cs typeface="Arial"/>
              </a:rPr>
              <a:t>LOGO</a:t>
            </a:r>
            <a:r>
              <a:rPr lang="fr-FR" sz="1350" kern="1200" dirty="0">
                <a:solidFill>
                  <a:srgbClr val="000000"/>
                </a:solidFill>
                <a:latin typeface="Heirloom"/>
                <a:cs typeface="Arial"/>
              </a:rPr>
              <a:t> DE LA STRUCTURE*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BF85F45D-B340-C6E9-919F-E757A52732ED}"/>
              </a:ext>
            </a:extLst>
          </p:cNvPr>
          <p:cNvSpPr txBox="1"/>
          <p:nvPr/>
        </p:nvSpPr>
        <p:spPr bwMode="auto">
          <a:xfrm>
            <a:off x="544557" y="709824"/>
            <a:ext cx="58972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rtl="0"/>
            <a:r>
              <a:rPr lang="fr-FR" sz="1100" i="1" kern="1200" dirty="0">
                <a:solidFill>
                  <a:srgbClr val="000000"/>
                </a:solidFill>
                <a:latin typeface="Calibri"/>
                <a:cs typeface="Arial"/>
              </a:rPr>
              <a:t>Vous souhaitez faire-part de votre </a:t>
            </a:r>
            <a:r>
              <a:rPr lang="fr-FR" sz="1100" i="1" kern="1200" dirty="0">
                <a:solidFill>
                  <a:srgbClr val="000000"/>
                </a:solidFill>
                <a:highlight>
                  <a:srgbClr val="FFFF00"/>
                </a:highlight>
                <a:latin typeface="Calibri"/>
                <a:cs typeface="Arial"/>
              </a:rPr>
              <a:t>Expertise OU Besoin</a:t>
            </a:r>
          </a:p>
          <a:p>
            <a:pPr algn="ctr" defTabSz="685800" rtl="0"/>
            <a:r>
              <a:rPr lang="fr-FR" sz="1100" i="1" kern="1200" dirty="0">
                <a:solidFill>
                  <a:srgbClr val="000000"/>
                </a:solidFill>
                <a:latin typeface="Calibri"/>
                <a:cs typeface="Arial"/>
              </a:rPr>
              <a:t>Vous souhaitez une diffusion: </a:t>
            </a:r>
            <a:r>
              <a:rPr lang="fr-FR" sz="1100" i="1" kern="1200" dirty="0">
                <a:solidFill>
                  <a:srgbClr val="000000"/>
                </a:solidFill>
                <a:highlight>
                  <a:srgbClr val="FFFF00"/>
                </a:highlight>
                <a:latin typeface="Calibri"/>
                <a:cs typeface="Arial"/>
              </a:rPr>
              <a:t>confidentielle, large/ciblée ? 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B1CFDEEA-F0EE-8E08-1429-EE10F3790E85}"/>
              </a:ext>
            </a:extLst>
          </p:cNvPr>
          <p:cNvSpPr txBox="1"/>
          <p:nvPr/>
        </p:nvSpPr>
        <p:spPr bwMode="auto">
          <a:xfrm>
            <a:off x="80094" y="4885698"/>
            <a:ext cx="1521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rtl="0"/>
            <a:r>
              <a:rPr lang="fr-FR" sz="1200" i="1" kern="1200" dirty="0">
                <a:solidFill>
                  <a:srgbClr val="000000"/>
                </a:solidFill>
                <a:latin typeface="Calibri"/>
                <a:cs typeface="Arial"/>
              </a:rPr>
              <a:t>* Si souhaité</a:t>
            </a:r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9AF04B11-1A29-62DC-C064-82741BDA6198}"/>
              </a:ext>
            </a:extLst>
          </p:cNvPr>
          <p:cNvGrpSpPr/>
          <p:nvPr/>
        </p:nvGrpSpPr>
        <p:grpSpPr>
          <a:xfrm>
            <a:off x="6922557" y="490592"/>
            <a:ext cx="221838" cy="221838"/>
            <a:chOff x="6922557" y="490592"/>
            <a:chExt cx="221838" cy="221838"/>
          </a:xfrm>
        </p:grpSpPr>
        <p:sp>
          <p:nvSpPr>
            <p:cNvPr id="26" name="Forme libre : forme 25">
              <a:extLst>
                <a:ext uri="{FF2B5EF4-FFF2-40B4-BE49-F238E27FC236}">
                  <a16:creationId xmlns:a16="http://schemas.microsoft.com/office/drawing/2014/main" id="{D34AC9EC-9934-4168-3DD3-FAB8AAA9A901}"/>
                </a:ext>
              </a:extLst>
            </p:cNvPr>
            <p:cNvSpPr/>
            <p:nvPr/>
          </p:nvSpPr>
          <p:spPr>
            <a:xfrm>
              <a:off x="6922557" y="490592"/>
              <a:ext cx="221838" cy="221838"/>
            </a:xfrm>
            <a:custGeom>
              <a:avLst/>
              <a:gdLst>
                <a:gd name="connsiteX0" fmla="*/ 19574 w 221838"/>
                <a:gd name="connsiteY0" fmla="*/ 0 h 221838"/>
                <a:gd name="connsiteX1" fmla="*/ 0 w 221838"/>
                <a:gd name="connsiteY1" fmla="*/ 0 h 221838"/>
                <a:gd name="connsiteX2" fmla="*/ 0 w 221838"/>
                <a:gd name="connsiteY2" fmla="*/ 221839 h 221838"/>
                <a:gd name="connsiteX3" fmla="*/ 221839 w 221838"/>
                <a:gd name="connsiteY3" fmla="*/ 221839 h 221838"/>
                <a:gd name="connsiteX4" fmla="*/ 221839 w 221838"/>
                <a:gd name="connsiteY4" fmla="*/ 202265 h 221838"/>
                <a:gd name="connsiteX5" fmla="*/ 19574 w 221838"/>
                <a:gd name="connsiteY5" fmla="*/ 202265 h 221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1838" h="221838">
                  <a:moveTo>
                    <a:pt x="19574" y="0"/>
                  </a:moveTo>
                  <a:lnTo>
                    <a:pt x="0" y="0"/>
                  </a:lnTo>
                  <a:lnTo>
                    <a:pt x="0" y="221839"/>
                  </a:lnTo>
                  <a:lnTo>
                    <a:pt x="221839" y="221839"/>
                  </a:lnTo>
                  <a:lnTo>
                    <a:pt x="221839" y="202265"/>
                  </a:lnTo>
                  <a:lnTo>
                    <a:pt x="19574" y="202265"/>
                  </a:lnTo>
                  <a:close/>
                </a:path>
              </a:pathLst>
            </a:custGeom>
            <a:solidFill>
              <a:schemeClr val="accent1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7" name="Forme libre : forme 26">
              <a:extLst>
                <a:ext uri="{FF2B5EF4-FFF2-40B4-BE49-F238E27FC236}">
                  <a16:creationId xmlns:a16="http://schemas.microsoft.com/office/drawing/2014/main" id="{8E927730-8366-FC66-20F3-465AF05C9CDC}"/>
                </a:ext>
              </a:extLst>
            </p:cNvPr>
            <p:cNvSpPr/>
            <p:nvPr/>
          </p:nvSpPr>
          <p:spPr>
            <a:xfrm>
              <a:off x="6954854" y="546052"/>
              <a:ext cx="189541" cy="111245"/>
            </a:xfrm>
            <a:custGeom>
              <a:avLst/>
              <a:gdLst>
                <a:gd name="connsiteX0" fmla="*/ 137344 w 189541"/>
                <a:gd name="connsiteY0" fmla="*/ 0 h 111245"/>
                <a:gd name="connsiteX1" fmla="*/ 156592 w 189541"/>
                <a:gd name="connsiteY1" fmla="*/ 19248 h 111245"/>
                <a:gd name="connsiteX2" fmla="*/ 130820 w 189541"/>
                <a:gd name="connsiteY2" fmla="*/ 45020 h 111245"/>
                <a:gd name="connsiteX3" fmla="*/ 111246 w 189541"/>
                <a:gd name="connsiteY3" fmla="*/ 25446 h 111245"/>
                <a:gd name="connsiteX4" fmla="*/ 78622 w 189541"/>
                <a:gd name="connsiteY4" fmla="*/ 58070 h 111245"/>
                <a:gd name="connsiteX5" fmla="*/ 59048 w 189541"/>
                <a:gd name="connsiteY5" fmla="*/ 38496 h 111245"/>
                <a:gd name="connsiteX6" fmla="*/ 0 w 189541"/>
                <a:gd name="connsiteY6" fmla="*/ 97544 h 111245"/>
                <a:gd name="connsiteX7" fmla="*/ 13702 w 189541"/>
                <a:gd name="connsiteY7" fmla="*/ 111246 h 111245"/>
                <a:gd name="connsiteX8" fmla="*/ 59048 w 189541"/>
                <a:gd name="connsiteY8" fmla="*/ 65899 h 111245"/>
                <a:gd name="connsiteX9" fmla="*/ 78622 w 189541"/>
                <a:gd name="connsiteY9" fmla="*/ 85473 h 111245"/>
                <a:gd name="connsiteX10" fmla="*/ 111246 w 189541"/>
                <a:gd name="connsiteY10" fmla="*/ 52850 h 111245"/>
                <a:gd name="connsiteX11" fmla="*/ 130820 w 189541"/>
                <a:gd name="connsiteY11" fmla="*/ 72424 h 111245"/>
                <a:gd name="connsiteX12" fmla="*/ 170294 w 189541"/>
                <a:gd name="connsiteY12" fmla="*/ 32950 h 111245"/>
                <a:gd name="connsiteX13" fmla="*/ 189542 w 189541"/>
                <a:gd name="connsiteY13" fmla="*/ 52197 h 111245"/>
                <a:gd name="connsiteX14" fmla="*/ 189542 w 189541"/>
                <a:gd name="connsiteY14" fmla="*/ 0 h 111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9541" h="111245">
                  <a:moveTo>
                    <a:pt x="137344" y="0"/>
                  </a:moveTo>
                  <a:lnTo>
                    <a:pt x="156592" y="19248"/>
                  </a:lnTo>
                  <a:lnTo>
                    <a:pt x="130820" y="45020"/>
                  </a:lnTo>
                  <a:lnTo>
                    <a:pt x="111246" y="25446"/>
                  </a:lnTo>
                  <a:lnTo>
                    <a:pt x="78622" y="58070"/>
                  </a:lnTo>
                  <a:lnTo>
                    <a:pt x="59048" y="38496"/>
                  </a:lnTo>
                  <a:lnTo>
                    <a:pt x="0" y="97544"/>
                  </a:lnTo>
                  <a:lnTo>
                    <a:pt x="13702" y="111246"/>
                  </a:lnTo>
                  <a:lnTo>
                    <a:pt x="59048" y="65899"/>
                  </a:lnTo>
                  <a:lnTo>
                    <a:pt x="78622" y="85473"/>
                  </a:lnTo>
                  <a:lnTo>
                    <a:pt x="111246" y="52850"/>
                  </a:lnTo>
                  <a:lnTo>
                    <a:pt x="130820" y="72424"/>
                  </a:lnTo>
                  <a:lnTo>
                    <a:pt x="170294" y="32950"/>
                  </a:lnTo>
                  <a:lnTo>
                    <a:pt x="189542" y="52197"/>
                  </a:lnTo>
                  <a:lnTo>
                    <a:pt x="189542" y="0"/>
                  </a:lnTo>
                  <a:close/>
                </a:path>
              </a:pathLst>
            </a:custGeom>
            <a:solidFill>
              <a:schemeClr val="accent1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graphicFrame>
        <p:nvGraphicFramePr>
          <p:cNvPr id="21" name="Tableau 20">
            <a:extLst>
              <a:ext uri="{FF2B5EF4-FFF2-40B4-BE49-F238E27FC236}">
                <a16:creationId xmlns:a16="http://schemas.microsoft.com/office/drawing/2014/main" id="{E1BFCCEC-D813-088B-CA49-CFA94D4ED8CC}"/>
              </a:ext>
            </a:extLst>
          </p:cNvPr>
          <p:cNvGraphicFramePr>
            <a:graphicFrameLocks noGrp="1"/>
          </p:cNvGraphicFramePr>
          <p:nvPr/>
        </p:nvGraphicFramePr>
        <p:xfrm>
          <a:off x="6880357" y="2516553"/>
          <a:ext cx="1769733" cy="13369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610">
                  <a:extLst>
                    <a:ext uri="{9D8B030D-6E8A-4147-A177-3AD203B41FA5}">
                      <a16:colId xmlns:a16="http://schemas.microsoft.com/office/drawing/2014/main" val="2662592043"/>
                    </a:ext>
                  </a:extLst>
                </a:gridCol>
                <a:gridCol w="1482123">
                  <a:extLst>
                    <a:ext uri="{9D8B030D-6E8A-4147-A177-3AD203B41FA5}">
                      <a16:colId xmlns:a16="http://schemas.microsoft.com/office/drawing/2014/main" val="2221118867"/>
                    </a:ext>
                  </a:extLst>
                </a:gridCol>
              </a:tblGrid>
              <a:tr h="148541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80933" marR="80933" marT="40467" marB="404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bg1"/>
                          </a:solidFill>
                        </a:rPr>
                        <a:t>Biomasse</a:t>
                      </a:r>
                    </a:p>
                  </a:txBody>
                  <a:tcPr marL="80933" marR="80933" marT="40467" marB="40467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857903"/>
                  </a:ext>
                </a:extLst>
              </a:tr>
              <a:tr h="175644">
                <a:tc>
                  <a:txBody>
                    <a:bodyPr/>
                    <a:lstStyle/>
                    <a:p>
                      <a:pPr marL="0" marR="0" lvl="0" indent="0" algn="ctr" defTabSz="685783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>
                          <a:solidFill>
                            <a:schemeClr val="bg2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9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Végétale / </a:t>
                      </a:r>
                      <a:r>
                        <a:rPr lang="fr-FR" sz="900" u="none" strike="noStrike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Algale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6016681"/>
                  </a:ext>
                </a:extLst>
              </a:tr>
              <a:tr h="251993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9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Issue de micro-organismes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7071275"/>
                  </a:ext>
                </a:extLst>
              </a:tr>
              <a:tr h="175644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9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Insectes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5227311"/>
                  </a:ext>
                </a:extLst>
              </a:tr>
              <a:tr h="175644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9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Co-produit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1085899"/>
                  </a:ext>
                </a:extLst>
              </a:tr>
            </a:tbl>
          </a:graphicData>
        </a:graphic>
      </p:graphicFrame>
      <p:pic>
        <p:nvPicPr>
          <p:cNvPr id="22" name="Image 21">
            <a:extLst>
              <a:ext uri="{FF2B5EF4-FFF2-40B4-BE49-F238E27FC236}">
                <a16:creationId xmlns:a16="http://schemas.microsoft.com/office/drawing/2014/main" id="{8930EFED-535E-1EB9-6662-5CFA12A6D6D5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6817377" y="2471267"/>
            <a:ext cx="359188" cy="276999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ZoneTexte 23">
            <a:extLst>
              <a:ext uri="{FF2B5EF4-FFF2-40B4-BE49-F238E27FC236}">
                <a16:creationId xmlns:a16="http://schemas.microsoft.com/office/drawing/2014/main" id="{FE665D13-AEB1-8C2A-B0C6-5663327A5C1E}"/>
              </a:ext>
            </a:extLst>
          </p:cNvPr>
          <p:cNvSpPr txBox="1"/>
          <p:nvPr/>
        </p:nvSpPr>
        <p:spPr>
          <a:xfrm>
            <a:off x="-3132856" y="-1720017"/>
            <a:ext cx="1258937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685800"/>
            <a:r>
              <a:rPr lang="fr-FR" sz="1600" b="1" u="sng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PITCH EXPERTISE – BESOIN :</a:t>
            </a:r>
          </a:p>
          <a:p>
            <a:pPr marL="0" defTabSz="685800"/>
            <a:r>
              <a:rPr lang="fr-FR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Bonjour,</a:t>
            </a:r>
          </a:p>
          <a:p>
            <a:pPr marL="0" defTabSz="685800"/>
            <a:r>
              <a:rPr lang="fr-FR" sz="1600" dirty="0">
                <a:solidFill>
                  <a:schemeClr val="bg2"/>
                </a:solidFill>
              </a:rPr>
              <a:t>Nous vous proposons de </a:t>
            </a:r>
            <a:r>
              <a:rPr lang="fr-FR" sz="1600" b="1" dirty="0">
                <a:solidFill>
                  <a:schemeClr val="bg2"/>
                </a:solidFill>
              </a:rPr>
              <a:t>mettre en avant vos EXPERTISES </a:t>
            </a:r>
            <a:r>
              <a:rPr lang="fr-FR" sz="1600" dirty="0">
                <a:solidFill>
                  <a:schemeClr val="bg2"/>
                </a:solidFill>
              </a:rPr>
              <a:t>(nouvelle techno/ingrédients …) </a:t>
            </a:r>
            <a:r>
              <a:rPr lang="fr-FR" sz="1600" b="1" dirty="0">
                <a:solidFill>
                  <a:schemeClr val="bg2"/>
                </a:solidFill>
              </a:rPr>
              <a:t>ou un BESOINS </a:t>
            </a:r>
            <a:r>
              <a:rPr lang="fr-FR" sz="1600" dirty="0">
                <a:solidFill>
                  <a:schemeClr val="bg2"/>
                </a:solidFill>
              </a:rPr>
              <a:t>(recherche partenaire, piste projet…)</a:t>
            </a:r>
          </a:p>
          <a:p>
            <a:pPr marL="0" defTabSz="685800"/>
            <a:r>
              <a:rPr lang="fr-FR" sz="1600" dirty="0">
                <a:solidFill>
                  <a:schemeClr val="bg2"/>
                </a:solidFill>
              </a:rPr>
              <a:t>Grâce au réseau de B4C, l’OBJECTIF est de vous faire </a:t>
            </a:r>
            <a:r>
              <a:rPr lang="fr-FR" sz="1600" b="1" dirty="0">
                <a:solidFill>
                  <a:schemeClr val="bg2"/>
                </a:solidFill>
              </a:rPr>
              <a:t>gagner du temps </a:t>
            </a:r>
            <a:r>
              <a:rPr lang="fr-FR" sz="1600" dirty="0">
                <a:solidFill>
                  <a:schemeClr val="bg2"/>
                </a:solidFill>
              </a:rPr>
              <a:t>en accélérant vos projets d’innovation via d</a:t>
            </a:r>
            <a:r>
              <a:rPr lang="fr-FR" sz="1600" b="1" dirty="0">
                <a:solidFill>
                  <a:schemeClr val="bg2"/>
                </a:solidFill>
              </a:rPr>
              <a:t>es mises en relations qualifiées.</a:t>
            </a:r>
          </a:p>
          <a:p>
            <a:pPr marL="0" defTabSz="685800"/>
            <a:r>
              <a:rPr lang="fr-FR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Ce format se veut </a:t>
            </a:r>
            <a:r>
              <a:rPr lang="fr-FR" sz="1600" b="1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simple, réplicable autant de fois que vous le souhaitez, valable toute l’année </a:t>
            </a:r>
            <a:r>
              <a:rPr lang="fr-FR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et si besoin l’équipe </a:t>
            </a:r>
            <a:r>
              <a:rPr lang="fr-FR" sz="1600" dirty="0" err="1">
                <a:solidFill>
                  <a:schemeClr val="bg2"/>
                </a:solidFill>
                <a:latin typeface="+mn-lt"/>
                <a:ea typeface="+mn-ea"/>
                <a:cs typeface="+mn-cs"/>
              </a:rPr>
              <a:t>Food&amp;Feed</a:t>
            </a:r>
            <a:r>
              <a:rPr lang="fr-FR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 peut </a:t>
            </a:r>
            <a:r>
              <a:rPr lang="fr-FR" sz="1600" b="1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diffuser votre pitch de manière </a:t>
            </a:r>
            <a:r>
              <a:rPr lang="fr-FR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ciblée</a:t>
            </a:r>
            <a:r>
              <a:rPr lang="fr-FR" sz="1600" b="1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 et/ou garder votre </a:t>
            </a:r>
            <a:r>
              <a:rPr lang="fr-FR" sz="1600" b="1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identité confidentielle.</a:t>
            </a:r>
            <a:endParaRPr lang="fr-FR" sz="1600" b="1" dirty="0">
              <a:solidFill>
                <a:srgbClr val="7030A0"/>
              </a:solidFill>
            </a:endParaRPr>
          </a:p>
          <a:p>
            <a:pPr marL="0" defTabSz="685800"/>
            <a:r>
              <a:rPr lang="fr-FR" sz="1600" b="1" dirty="0">
                <a:solidFill>
                  <a:schemeClr val="bg2"/>
                </a:solidFill>
              </a:rPr>
              <a:t>Rien de plus simple &gt; </a:t>
            </a:r>
            <a:r>
              <a:rPr lang="fr-FR" sz="1600" b="1" dirty="0">
                <a:solidFill>
                  <a:schemeClr val="bg2"/>
                </a:solidFill>
                <a:highlight>
                  <a:srgbClr val="FFFF00"/>
                </a:highlight>
              </a:rPr>
              <a:t>remplissez les informations en JAUNE </a:t>
            </a:r>
            <a:r>
              <a:rPr lang="fr-FR" sz="1600" b="1" dirty="0">
                <a:solidFill>
                  <a:schemeClr val="bg2"/>
                </a:solidFill>
              </a:rPr>
              <a:t>et renvoyez-nous votre/vos slides !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BEFEC22-D17E-CDB6-4598-7B9C14D5B57C}"/>
              </a:ext>
            </a:extLst>
          </p:cNvPr>
          <p:cNvSpPr txBox="1"/>
          <p:nvPr/>
        </p:nvSpPr>
        <p:spPr bwMode="auto">
          <a:xfrm>
            <a:off x="7033476" y="26031"/>
            <a:ext cx="1262869" cy="3407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ctr" defTabSz="685800">
              <a:lnSpc>
                <a:spcPct val="150000"/>
              </a:lnSpc>
            </a:pPr>
            <a:r>
              <a:rPr lang="fr-FR" sz="1200" dirty="0">
                <a:solidFill>
                  <a:schemeClr val="bg2"/>
                </a:solidFill>
                <a:highlight>
                  <a:srgbClr val="FFFF00"/>
                </a:highlight>
                <a:latin typeface="+mn-lt"/>
                <a:ea typeface="+mn-ea"/>
                <a:cs typeface="+mn-cs"/>
              </a:rPr>
              <a:t>Date</a:t>
            </a:r>
          </a:p>
        </p:txBody>
      </p:sp>
      <p:sp>
        <p:nvSpPr>
          <p:cNvPr id="10" name="Bulle narrative : rectangle 9">
            <a:extLst>
              <a:ext uri="{FF2B5EF4-FFF2-40B4-BE49-F238E27FC236}">
                <a16:creationId xmlns:a16="http://schemas.microsoft.com/office/drawing/2014/main" id="{35D41C57-67B9-868A-DAC1-755946904E2B}"/>
              </a:ext>
            </a:extLst>
          </p:cNvPr>
          <p:cNvSpPr/>
          <p:nvPr/>
        </p:nvSpPr>
        <p:spPr bwMode="auto">
          <a:xfrm>
            <a:off x="-3264844" y="320867"/>
            <a:ext cx="3214045" cy="1026601"/>
          </a:xfrm>
          <a:prstGeom prst="wedgeRectCallout">
            <a:avLst>
              <a:gd name="adj1" fmla="val 107741"/>
              <a:gd name="adj2" fmla="val 33164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100" u="sng" dirty="0">
                <a:highlight>
                  <a:srgbClr val="FFFF00"/>
                </a:highlight>
              </a:rPr>
              <a:t>Je choisi mon option :</a:t>
            </a:r>
          </a:p>
          <a:p>
            <a:r>
              <a:rPr lang="fr-FR" sz="1100" dirty="0">
                <a:highlight>
                  <a:srgbClr val="FFFF00"/>
                </a:highlight>
              </a:rPr>
              <a:t>1 – </a:t>
            </a:r>
            <a:r>
              <a:rPr lang="fr-FR" sz="1100" dirty="0"/>
              <a:t>Diffusion </a:t>
            </a:r>
            <a:r>
              <a:rPr lang="fr-FR" sz="1100" u="sng" dirty="0"/>
              <a:t>non</a:t>
            </a:r>
            <a:r>
              <a:rPr lang="fr-FR" sz="1100" dirty="0"/>
              <a:t>-confidentielle ET diffusion </a:t>
            </a:r>
            <a:r>
              <a:rPr lang="fr-FR" sz="1100" u="sng" dirty="0"/>
              <a:t>large</a:t>
            </a:r>
          </a:p>
          <a:p>
            <a:r>
              <a:rPr lang="fr-FR" sz="1100" dirty="0">
                <a:highlight>
                  <a:srgbClr val="FFFF00"/>
                </a:highlight>
              </a:rPr>
              <a:t>2 – </a:t>
            </a:r>
            <a:r>
              <a:rPr lang="fr-FR" sz="1100" dirty="0"/>
              <a:t>Diffusion </a:t>
            </a:r>
            <a:r>
              <a:rPr lang="fr-FR" sz="1100" u="sng" dirty="0"/>
              <a:t>non</a:t>
            </a:r>
            <a:r>
              <a:rPr lang="fr-FR" sz="1100" dirty="0"/>
              <a:t>-confidentielle ET diffusion </a:t>
            </a:r>
            <a:r>
              <a:rPr lang="fr-FR" sz="1100" u="sng" dirty="0"/>
              <a:t>ciblée</a:t>
            </a:r>
          </a:p>
          <a:p>
            <a:r>
              <a:rPr lang="fr-FR" sz="1100" dirty="0">
                <a:highlight>
                  <a:srgbClr val="FFFF00"/>
                </a:highlight>
              </a:rPr>
              <a:t>3 – </a:t>
            </a:r>
            <a:r>
              <a:rPr lang="fr-FR" sz="1100" dirty="0"/>
              <a:t>Diffusion </a:t>
            </a:r>
            <a:r>
              <a:rPr lang="fr-FR" sz="1100" u="sng" dirty="0"/>
              <a:t>confidentielle</a:t>
            </a:r>
            <a:r>
              <a:rPr lang="fr-FR" sz="1100" dirty="0"/>
              <a:t> ET diffusion large</a:t>
            </a:r>
          </a:p>
          <a:p>
            <a:r>
              <a:rPr lang="fr-FR" sz="1100" dirty="0">
                <a:highlight>
                  <a:srgbClr val="FFFF00"/>
                </a:highlight>
              </a:rPr>
              <a:t>4 – </a:t>
            </a:r>
            <a:r>
              <a:rPr lang="fr-FR" sz="1100" dirty="0"/>
              <a:t>Diffusion </a:t>
            </a:r>
            <a:r>
              <a:rPr lang="fr-FR" sz="1100" u="sng" dirty="0"/>
              <a:t>confidentielle</a:t>
            </a:r>
            <a:r>
              <a:rPr lang="fr-FR" sz="1100" dirty="0"/>
              <a:t> ET diffusion </a:t>
            </a:r>
            <a:r>
              <a:rPr lang="fr-FR" sz="1100" u="sng" dirty="0"/>
              <a:t>ciblée</a:t>
            </a:r>
            <a:endParaRPr lang="fr-FR" sz="1100" dirty="0"/>
          </a:p>
        </p:txBody>
      </p:sp>
      <p:sp>
        <p:nvSpPr>
          <p:cNvPr id="7" name="Bulle narrative : rectangle 6">
            <a:extLst>
              <a:ext uri="{FF2B5EF4-FFF2-40B4-BE49-F238E27FC236}">
                <a16:creationId xmlns:a16="http://schemas.microsoft.com/office/drawing/2014/main" id="{74E9D0DB-CE8F-E852-DFEB-E737C4D715E6}"/>
              </a:ext>
            </a:extLst>
          </p:cNvPr>
          <p:cNvSpPr/>
          <p:nvPr/>
        </p:nvSpPr>
        <p:spPr>
          <a:xfrm>
            <a:off x="-3264843" y="2708815"/>
            <a:ext cx="3219226" cy="1207542"/>
          </a:xfrm>
          <a:prstGeom prst="wedgeRectCallout">
            <a:avLst>
              <a:gd name="adj1" fmla="val 37268"/>
              <a:gd name="adj2" fmla="val -18549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100" u="sng" dirty="0"/>
              <a:t>Diffusion au choix (multiples) :</a:t>
            </a:r>
          </a:p>
          <a:p>
            <a:r>
              <a:rPr lang="fr-FR" sz="1100" dirty="0"/>
              <a:t>1 – large : via nos bulletins d’information, plénière…?</a:t>
            </a:r>
          </a:p>
          <a:p>
            <a:r>
              <a:rPr lang="fr-FR" sz="1100" dirty="0"/>
              <a:t>2 – OU </a:t>
            </a:r>
            <a:r>
              <a:rPr lang="fr-FR" sz="11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ciblé par mail ? (l’équipe </a:t>
            </a:r>
            <a:r>
              <a:rPr lang="fr-FR" sz="11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Food&amp;Feed</a:t>
            </a:r>
            <a:r>
              <a:rPr lang="fr-FR" sz="11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diffuse votre pitch à une liste d’acteur pré-identifié ensemble en fonction de la typologie d’acteur, des marchés recherchés…)</a:t>
            </a:r>
          </a:p>
        </p:txBody>
      </p:sp>
      <p:sp>
        <p:nvSpPr>
          <p:cNvPr id="9" name="Bulle narrative : rectangle 8">
            <a:extLst>
              <a:ext uri="{FF2B5EF4-FFF2-40B4-BE49-F238E27FC236}">
                <a16:creationId xmlns:a16="http://schemas.microsoft.com/office/drawing/2014/main" id="{0AFB99DE-EC96-5A3D-87B9-6A8F5B3F3EE6}"/>
              </a:ext>
            </a:extLst>
          </p:cNvPr>
          <p:cNvSpPr/>
          <p:nvPr/>
        </p:nvSpPr>
        <p:spPr bwMode="auto">
          <a:xfrm>
            <a:off x="-3284127" y="1635646"/>
            <a:ext cx="3238510" cy="685867"/>
          </a:xfrm>
          <a:prstGeom prst="wedgeRectCallout">
            <a:avLst>
              <a:gd name="adj1" fmla="val -12953"/>
              <a:gd name="adj2" fmla="val -10279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100" u="sng" dirty="0">
                <a:solidFill>
                  <a:srgbClr val="7030A0"/>
                </a:solidFill>
              </a:rPr>
              <a:t>Confidentialité :</a:t>
            </a:r>
          </a:p>
          <a:p>
            <a:r>
              <a:rPr lang="fr-FR" sz="1100" dirty="0"/>
              <a:t>1 – B4C peut diffuser mon contact/logo</a:t>
            </a:r>
          </a:p>
          <a:p>
            <a:r>
              <a:rPr lang="fr-FR" sz="1100" dirty="0"/>
              <a:t>2 – OU B4C garde mon identité confidentielle lors de la diffusion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30A60E8-6BFE-308C-8771-329D8D71B577}"/>
              </a:ext>
            </a:extLst>
          </p:cNvPr>
          <p:cNvSpPr txBox="1"/>
          <p:nvPr/>
        </p:nvSpPr>
        <p:spPr bwMode="auto">
          <a:xfrm>
            <a:off x="-3157644" y="4136480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rtl="0"/>
            <a:r>
              <a:rPr lang="fr-FR" sz="1200" i="1" kern="1200" dirty="0">
                <a:solidFill>
                  <a:srgbClr val="000000"/>
                </a:solidFill>
                <a:latin typeface="Calibri"/>
                <a:cs typeface="Arial"/>
              </a:rPr>
              <a:t>Contact B4C : m.decolnet@bioeconomyforchange.eu</a:t>
            </a:r>
          </a:p>
        </p:txBody>
      </p:sp>
    </p:spTree>
    <p:extLst>
      <p:ext uri="{BB962C8B-B14F-4D97-AF65-F5344CB8AC3E}">
        <p14:creationId xmlns:p14="http://schemas.microsoft.com/office/powerpoint/2010/main" val="32961988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IAR">
      <a:dk1>
        <a:srgbClr val="000000"/>
      </a:dk1>
      <a:lt1>
        <a:srgbClr val="FFFFFF"/>
      </a:lt1>
      <a:dk2>
        <a:srgbClr val="CE8A82"/>
      </a:dk2>
      <a:lt2>
        <a:srgbClr val="007071"/>
      </a:lt2>
      <a:accent1>
        <a:srgbClr val="00ABDA"/>
      </a:accent1>
      <a:accent2>
        <a:srgbClr val="07417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Thème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IAR">
      <a:dk1>
        <a:srgbClr val="000000"/>
      </a:dk1>
      <a:lt1>
        <a:srgbClr val="FFFFFF"/>
      </a:lt1>
      <a:dk2>
        <a:srgbClr val="CE8A82"/>
      </a:dk2>
      <a:lt2>
        <a:srgbClr val="007071"/>
      </a:lt2>
      <a:accent1>
        <a:srgbClr val="00ABDA"/>
      </a:accent1>
      <a:accent2>
        <a:srgbClr val="07417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Thème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3299</TotalTime>
  <Words>332</Words>
  <Application>Microsoft Office PowerPoint</Application>
  <DocSecurity>0</DocSecurity>
  <PresentationFormat>Affichage à l'écran (16:9)</PresentationFormat>
  <Paragraphs>49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Heirloom</vt:lpstr>
      <vt:lpstr>Thème Office</vt:lpstr>
      <vt:lpstr>Titre : XXX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Xavier LEMARECHAL</dc:creator>
  <cp:keywords/>
  <dc:description/>
  <cp:lastModifiedBy>Madeleine DE COLNET</cp:lastModifiedBy>
  <cp:revision>294</cp:revision>
  <dcterms:created xsi:type="dcterms:W3CDTF">2021-10-20T13:17:03Z</dcterms:created>
  <dcterms:modified xsi:type="dcterms:W3CDTF">2024-03-11T08:26:38Z</dcterms:modified>
  <cp:category/>
  <dc:identifier/>
  <cp:contentStatus/>
  <dc:language/>
  <cp:version/>
</cp:coreProperties>
</file>